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sldIdLst>
    <p:sldId id="256" r:id="rId5"/>
    <p:sldId id="257" r:id="rId6"/>
    <p:sldId id="258" r:id="rId7"/>
    <p:sldId id="259" r:id="rId8"/>
    <p:sldId id="264" r:id="rId9"/>
    <p:sldId id="266" r:id="rId10"/>
    <p:sldId id="267" r:id="rId11"/>
    <p:sldId id="271" r:id="rId12"/>
    <p:sldId id="268" r:id="rId13"/>
    <p:sldId id="260" r:id="rId14"/>
    <p:sldId id="261" r:id="rId15"/>
    <p:sldId id="262" r:id="rId16"/>
    <p:sldId id="272" r:id="rId17"/>
    <p:sldId id="265" r:id="rId18"/>
    <p:sldId id="273" r:id="rId1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ECF4FF"/>
    <a:srgbClr val="F0F0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CCE7827-BF33-3BF9-2511-E3CD96A8364D}" v="1" dt="2026-04-29T07:51:09.9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7C3419-9673-4A17-8B54-58D11B47F1AF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89548E-ACC0-41A7-A88E-298713947B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421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Nick to introduce – going as a whole year group for the first time.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9548E-ACC0-41A7-A88E-298713947BA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2117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Nick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9548E-ACC0-41A7-A88E-298713947BA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2452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Nick – a range of trusted adults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9548E-ACC0-41A7-A88E-298713947BA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1473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Kerry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9548E-ACC0-41A7-A88E-298713947BA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582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Kerry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9548E-ACC0-41A7-A88E-298713947BA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8020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Nick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9548E-ACC0-41A7-A88E-298713947BA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2344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Nick – dorms – children to select 3 names – we guarantee 1.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9548E-ACC0-41A7-A88E-298713947BA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9186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High expectations of behaviour in dorms – children do not spend much time in them – be safe, be respectful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9548E-ACC0-41A7-A88E-298713947BA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765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Nick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9548E-ACC0-41A7-A88E-298713947BA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4774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Nick – reduction in number of activities involving height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9548E-ACC0-41A7-A88E-298713947BA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0093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Kerry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9548E-ACC0-41A7-A88E-298713947BA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6918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Kerry – talk about food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9548E-ACC0-41A7-A88E-298713947BA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8555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9548E-ACC0-41A7-A88E-298713947BA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9753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69E7F-8DD7-374D-B7B0-A6E8297E0601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D615-759F-9843-86DB-9F982CF00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50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69E7F-8DD7-374D-B7B0-A6E8297E0601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D615-759F-9843-86DB-9F982CF00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97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69E7F-8DD7-374D-B7B0-A6E8297E0601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D615-759F-9843-86DB-9F982CF00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394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69E7F-8DD7-374D-B7B0-A6E8297E0601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D615-759F-9843-86DB-9F982CF00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996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69E7F-8DD7-374D-B7B0-A6E8297E0601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D615-759F-9843-86DB-9F982CF00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033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69E7F-8DD7-374D-B7B0-A6E8297E0601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D615-759F-9843-86DB-9F982CF00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361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69E7F-8DD7-374D-B7B0-A6E8297E0601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D615-759F-9843-86DB-9F982CF00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560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69E7F-8DD7-374D-B7B0-A6E8297E0601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D615-759F-9843-86DB-9F982CF00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998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69E7F-8DD7-374D-B7B0-A6E8297E0601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D615-759F-9843-86DB-9F982CF00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258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69E7F-8DD7-374D-B7B0-A6E8297E0601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D615-759F-9843-86DB-9F982CF00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04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69E7F-8DD7-374D-B7B0-A6E8297E0601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D615-759F-9843-86DB-9F982CF00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143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769E7F-8DD7-374D-B7B0-A6E8297E0601}" type="datetimeFigureOut">
              <a:rPr lang="en-US" smtClean="0"/>
              <a:t>4/30/2026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D615-759F-9843-86DB-9F982CF00A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028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94716" y="739978"/>
            <a:ext cx="5334930" cy="3004145"/>
          </a:xfrm>
        </p:spPr>
        <p:txBody>
          <a:bodyPr>
            <a:normAutofit/>
          </a:bodyPr>
          <a:lstStyle/>
          <a:p>
            <a:r>
              <a:rPr lang="en-US" b="1"/>
              <a:t>Blackwell Adventure 2026</a:t>
            </a:r>
            <a:br>
              <a:rPr lang="en-US" b="1"/>
            </a:br>
            <a:r>
              <a:rPr lang="en-US" b="1"/>
              <a:t> 3-5</a:t>
            </a:r>
            <a:r>
              <a:rPr lang="en-US" b="1" baseline="30000"/>
              <a:t>th</a:t>
            </a:r>
            <a:r>
              <a:rPr lang="en-US" b="1"/>
              <a:t> June </a:t>
            </a:r>
            <a:endParaRPr lang="en-US" b="1">
              <a:ea typeface="Calibri Light"/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94715" y="3836197"/>
            <a:ext cx="5334931" cy="218921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Parents’ Information Evening</a:t>
            </a:r>
          </a:p>
          <a:p>
            <a:endParaRPr lang="en-US" dirty="0">
              <a:ea typeface="Calibri"/>
              <a:cs typeface="Calibri"/>
            </a:endParaRPr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0" r="2" b="2"/>
          <a:stretch>
            <a:fillRect/>
          </a:stretch>
        </p:blipFill>
        <p:spPr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24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4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8308" y="273186"/>
            <a:ext cx="8733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/>
              <a:t>Consent Form/Information Pack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92667" y="5181600"/>
            <a:ext cx="112437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/>
              <a:t>Please could these be completed and handed in at the </a:t>
            </a:r>
            <a:r>
              <a:rPr lang="en-US" sz="2400" b="1"/>
              <a:t>end of this evening</a:t>
            </a:r>
            <a:r>
              <a:rPr lang="en-US" sz="2400"/>
              <a:t>. </a:t>
            </a:r>
          </a:p>
          <a:p>
            <a:pPr algn="ctr"/>
            <a:r>
              <a:rPr lang="en-US" sz="2400"/>
              <a:t>If school already has a care plan for your child’s medical condition, please just indicate this in the relevant box (there is no need to re-write information stated in the care plan).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400" y="934198"/>
            <a:ext cx="7239000" cy="4232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906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4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39067" y="287867"/>
            <a:ext cx="51646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/>
              <a:t>Staffing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93118" y="859393"/>
            <a:ext cx="4842933" cy="600164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200"/>
              <a:t>Kerry Pope</a:t>
            </a:r>
          </a:p>
          <a:p>
            <a:pPr algn="ctr"/>
            <a:r>
              <a:rPr lang="en-US" sz="3200">
                <a:ea typeface="Calibri"/>
                <a:cs typeface="Calibri"/>
              </a:rPr>
              <a:t>Liz Munday</a:t>
            </a:r>
            <a:endParaRPr lang="en-US" sz="3200"/>
          </a:p>
          <a:p>
            <a:pPr algn="ctr"/>
            <a:r>
              <a:rPr lang="en-US" sz="3200">
                <a:ea typeface="Calibri"/>
                <a:cs typeface="Calibri"/>
              </a:rPr>
              <a:t>Marianne Halford</a:t>
            </a:r>
          </a:p>
          <a:p>
            <a:pPr algn="ctr"/>
            <a:r>
              <a:rPr lang="en-US" sz="3200">
                <a:ea typeface="Calibri"/>
                <a:cs typeface="Calibri"/>
              </a:rPr>
              <a:t>Beth Burrows</a:t>
            </a:r>
            <a:endParaRPr lang="en-US" sz="3200"/>
          </a:p>
          <a:p>
            <a:pPr algn="ctr"/>
            <a:r>
              <a:rPr lang="en-US" sz="3200">
                <a:ea typeface="Calibri"/>
                <a:cs typeface="Calibri"/>
              </a:rPr>
              <a:t>Joseph Lingard</a:t>
            </a:r>
          </a:p>
          <a:p>
            <a:pPr algn="ctr"/>
            <a:r>
              <a:rPr lang="en-US" sz="3200">
                <a:ea typeface="Calibri"/>
                <a:cs typeface="Calibri"/>
              </a:rPr>
              <a:t>Vicky Woodhead</a:t>
            </a:r>
          </a:p>
          <a:p>
            <a:pPr algn="ctr"/>
            <a:r>
              <a:rPr lang="en-US" sz="3200">
                <a:ea typeface="Calibri"/>
                <a:cs typeface="Calibri"/>
              </a:rPr>
              <a:t>Sara Hancock</a:t>
            </a:r>
            <a:endParaRPr lang="en-US" sz="3200"/>
          </a:p>
          <a:p>
            <a:pPr algn="ctr"/>
            <a:r>
              <a:rPr lang="en-US" sz="3200"/>
              <a:t>Rebecca Travis</a:t>
            </a:r>
            <a:endParaRPr lang="en-US" sz="3200"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US" sz="3200">
                <a:ea typeface="Calibri" panose="020F0502020204030204"/>
                <a:cs typeface="Calibri" panose="020F0502020204030204"/>
              </a:rPr>
              <a:t>Jordan Thompson</a:t>
            </a:r>
          </a:p>
          <a:p>
            <a:pPr algn="ctr"/>
            <a:r>
              <a:rPr lang="en-US" sz="3200">
                <a:ea typeface="Calibri" panose="020F0502020204030204"/>
                <a:cs typeface="Calibri" panose="020F0502020204030204"/>
              </a:rPr>
              <a:t>Emma Bryant</a:t>
            </a:r>
          </a:p>
          <a:p>
            <a:pPr algn="ctr"/>
            <a:r>
              <a:rPr lang="en-US" sz="3200">
                <a:ea typeface="Calibri" panose="020F0502020204030204"/>
                <a:cs typeface="Calibri" panose="020F0502020204030204"/>
              </a:rPr>
              <a:t>Kat Turner</a:t>
            </a:r>
            <a:endParaRPr lang="en-US" sz="3200" dirty="0">
              <a:ea typeface="Calibri" panose="020F0502020204030204"/>
              <a:cs typeface="Calibri" panose="020F0502020204030204"/>
            </a:endParaRPr>
          </a:p>
          <a:p>
            <a:pPr algn="ctr"/>
            <a:endParaRPr lang="en-US" sz="3200" dirty="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422827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4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59200" y="304800"/>
            <a:ext cx="51646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/>
              <a:t>Departure/Arriving Back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4134" y="1185330"/>
            <a:ext cx="5300134" cy="26776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b="1"/>
              <a:t>Wednesday </a:t>
            </a:r>
            <a:r>
              <a:rPr lang="en-GB" sz="2400" b="1"/>
              <a:t>- Departure</a:t>
            </a:r>
            <a:endParaRPr lang="en-US" sz="2400" b="1"/>
          </a:p>
          <a:p>
            <a:pPr algn="ctr"/>
            <a:endParaRPr lang="en-GB" sz="2400"/>
          </a:p>
          <a:p>
            <a:pPr marL="457200" indent="-457200" algn="ctr">
              <a:buFontTx/>
              <a:buChar char="-"/>
            </a:pPr>
            <a:r>
              <a:rPr lang="en-GB" sz="2400"/>
              <a:t>Drop off as usual</a:t>
            </a:r>
            <a:endParaRPr lang="en-GB" sz="2400">
              <a:ea typeface="Calibri"/>
              <a:cs typeface="Calibri"/>
            </a:endParaRPr>
          </a:p>
          <a:p>
            <a:pPr marL="457200" indent="-457200" algn="ctr">
              <a:buFontTx/>
              <a:buChar char="-"/>
            </a:pPr>
            <a:r>
              <a:rPr lang="en-GB" sz="2400"/>
              <a:t>Medication to be brought into school and handed to the class teacher</a:t>
            </a:r>
            <a:endParaRPr lang="en-GB" sz="2400" b="1">
              <a:ea typeface="Calibri"/>
              <a:cs typeface="Calibri"/>
            </a:endParaRPr>
          </a:p>
          <a:p>
            <a:pPr marL="457200" indent="-457200" algn="ctr">
              <a:buFontTx/>
              <a:buChar char="-"/>
            </a:pPr>
            <a:r>
              <a:rPr lang="en-GB" sz="2400"/>
              <a:t>Depart from St Nicholas car park at 12pm approx.</a:t>
            </a:r>
            <a:endParaRPr lang="en-GB" sz="2400">
              <a:ea typeface="Calibri"/>
              <a:cs typeface="Calibr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76713" y="4741324"/>
            <a:ext cx="6038573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 b="1"/>
              <a:t>All children need to bring a packed lunch a snack and water bottle with them on the </a:t>
            </a:r>
            <a:r>
              <a:rPr lang="en-US" sz="2000" b="1" u="sng"/>
              <a:t>day they are departing </a:t>
            </a:r>
            <a:r>
              <a:rPr lang="en-US" sz="2000" b="1"/>
              <a:t>for Blackwell Adventure.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4134" y="6031264"/>
            <a:ext cx="11293796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>
                <a:highlight>
                  <a:srgbClr val="FFFF00"/>
                </a:highlight>
              </a:rPr>
              <a:t>Parents/carers are welcome to come and wave the children off at St Nicholas car park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C5F120-9B16-4AC1-B469-7983596131AF}"/>
              </a:ext>
            </a:extLst>
          </p:cNvPr>
          <p:cNvSpPr txBox="1"/>
          <p:nvPr/>
        </p:nvSpPr>
        <p:spPr>
          <a:xfrm>
            <a:off x="6121032" y="1179016"/>
            <a:ext cx="5300134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400" b="1"/>
              <a:t>Friday - Arrival</a:t>
            </a:r>
          </a:p>
          <a:p>
            <a:pPr algn="ctr"/>
            <a:endParaRPr lang="en-GB" sz="2400"/>
          </a:p>
          <a:p>
            <a:pPr algn="ctr"/>
            <a:r>
              <a:rPr lang="en-GB" sz="2400"/>
              <a:t>- Return to school at 4.45pm </a:t>
            </a:r>
            <a:endParaRPr lang="en-GB" sz="2400">
              <a:ea typeface="Calibri"/>
              <a:cs typeface="Calibri"/>
            </a:endParaRPr>
          </a:p>
          <a:p>
            <a:pPr marL="457200" indent="-457200" algn="ctr">
              <a:buFontTx/>
              <a:buChar char="-"/>
            </a:pPr>
            <a:r>
              <a:rPr lang="en-GB" sz="2400"/>
              <a:t>Collect from St Nicholas Park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87353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4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71333" y="287867"/>
            <a:ext cx="51646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/>
              <a:t>Medicines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4133" y="1089057"/>
            <a:ext cx="11148023" cy="169277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/>
              <a:t>Travel Sickness Medication</a:t>
            </a:r>
          </a:p>
          <a:p>
            <a:pPr algn="ctr"/>
            <a:r>
              <a:rPr lang="en-GB" sz="2000"/>
              <a:t>If your child requires travel sickness medication:</a:t>
            </a:r>
          </a:p>
          <a:p>
            <a:pPr algn="ctr"/>
            <a:r>
              <a:rPr lang="en-GB" sz="2000" b="1"/>
              <a:t>Wednesday morning</a:t>
            </a:r>
            <a:r>
              <a:rPr lang="en-GB" sz="2000"/>
              <a:t> - bring in medication for outward and  return journey in a named envelope to be handed in to  your child's class teacher.</a:t>
            </a:r>
            <a:endParaRPr lang="en-GB" sz="2000">
              <a:ea typeface="Calibri"/>
              <a:cs typeface="Calibri"/>
            </a:endParaRPr>
          </a:p>
          <a:p>
            <a:pPr algn="ctr"/>
            <a:endParaRPr lang="en-GB" sz="2000"/>
          </a:p>
        </p:txBody>
      </p:sp>
      <p:sp>
        <p:nvSpPr>
          <p:cNvPr id="4" name="TextBox 3"/>
          <p:cNvSpPr txBox="1"/>
          <p:nvPr/>
        </p:nvSpPr>
        <p:spPr>
          <a:xfrm>
            <a:off x="474133" y="3552240"/>
            <a:ext cx="11148023" cy="20005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b="1"/>
              <a:t>Other Medications</a:t>
            </a:r>
          </a:p>
          <a:p>
            <a:pPr algn="ctr"/>
            <a:r>
              <a:rPr lang="en-GB" sz="2400"/>
              <a:t>If your child has medication already in school, we will take this with us.</a:t>
            </a:r>
          </a:p>
          <a:p>
            <a:pPr algn="ctr"/>
            <a:endParaRPr lang="en-GB" sz="2400"/>
          </a:p>
          <a:p>
            <a:pPr algn="ctr"/>
            <a:r>
              <a:rPr lang="en-GB" sz="2400"/>
              <a:t>Any additional medication needed for the trip should be brought into school on the morning of departure in a </a:t>
            </a:r>
            <a:r>
              <a:rPr lang="en-GB" sz="2400" b="1"/>
              <a:t>named bag</a:t>
            </a:r>
            <a:r>
              <a:rPr lang="en-GB" sz="2400"/>
              <a:t> and handed  to your child's class teacher.</a:t>
            </a:r>
            <a:endParaRPr lang="en-GB" sz="2400">
              <a:ea typeface="Calibri"/>
              <a:cs typeface="Calibr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4133" y="5883965"/>
            <a:ext cx="11148023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/>
              <a:t>Please ensure that any medication needed for the trip has been added to the signed consent form.</a:t>
            </a:r>
          </a:p>
        </p:txBody>
      </p:sp>
    </p:spTree>
    <p:extLst>
      <p:ext uri="{BB962C8B-B14F-4D97-AF65-F5344CB8AC3E}">
        <p14:creationId xmlns:p14="http://schemas.microsoft.com/office/powerpoint/2010/main" val="2006021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4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88502" y="214175"/>
            <a:ext cx="8014996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 u="sng" dirty="0"/>
              <a:t>Accommodation- Roberts Podded Village </a:t>
            </a:r>
            <a:r>
              <a:rPr lang="en-US" sz="3600" b="1" u="sng"/>
              <a:t>– 4VW and ½ of 4JL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09" y="1496600"/>
            <a:ext cx="5382591" cy="25742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603" y="4152980"/>
            <a:ext cx="3302000" cy="2489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839" y="4152980"/>
            <a:ext cx="3330161" cy="24924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08404" y="1496600"/>
            <a:ext cx="4470187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/>
              <a:t>3 or 4 children per pod</a:t>
            </a:r>
          </a:p>
          <a:p>
            <a:endParaRPr lang="en-US" sz="2000"/>
          </a:p>
          <a:p>
            <a:pPr marL="342900" indent="-342900">
              <a:buFontTx/>
              <a:buChar char="-"/>
            </a:pPr>
            <a:r>
              <a:rPr lang="en-US" sz="2000"/>
              <a:t>Electric lights in all pods</a:t>
            </a:r>
          </a:p>
          <a:p>
            <a:pPr marL="342900" indent="-342900">
              <a:buFontTx/>
              <a:buChar char="-"/>
            </a:pPr>
            <a:endParaRPr lang="en-US" sz="2000"/>
          </a:p>
          <a:p>
            <a:pPr marL="342900" indent="-342900">
              <a:buFontTx/>
              <a:buChar char="-"/>
            </a:pPr>
            <a:r>
              <a:rPr lang="en-US" sz="2000"/>
              <a:t>Sleeping bag and pillow need to be brought as not provided (see kit list)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7AC6BD-39CE-487C-548D-8263819FBAC1}"/>
              </a:ext>
            </a:extLst>
          </p:cNvPr>
          <p:cNvSpPr txBox="1"/>
          <p:nvPr/>
        </p:nvSpPr>
        <p:spPr>
          <a:xfrm>
            <a:off x="7699236" y="4272352"/>
            <a:ext cx="4258423" cy="224676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/>
              <a:t>Mrs Pope</a:t>
            </a:r>
          </a:p>
          <a:p>
            <a:r>
              <a:rPr lang="en-GB" sz="2800">
                <a:ea typeface="Calibri"/>
                <a:cs typeface="Calibri"/>
              </a:rPr>
              <a:t>Mrs Travis</a:t>
            </a:r>
          </a:p>
          <a:p>
            <a:r>
              <a:rPr lang="en-GB" sz="2800">
                <a:ea typeface="Calibri"/>
                <a:cs typeface="Calibri"/>
              </a:rPr>
              <a:t>Mrs Woodhead</a:t>
            </a:r>
            <a:endParaRPr lang="en-GB" sz="2800" dirty="0">
              <a:ea typeface="Calibri"/>
              <a:cs typeface="Calibri"/>
            </a:endParaRPr>
          </a:p>
          <a:p>
            <a:r>
              <a:rPr lang="en-GB" sz="2800"/>
              <a:t>Mr Thompson</a:t>
            </a:r>
            <a:endParaRPr lang="en-GB" sz="2800">
              <a:ea typeface="Calibri" panose="020F0502020204030204"/>
              <a:cs typeface="Calibri" panose="020F0502020204030204"/>
            </a:endParaRPr>
          </a:p>
          <a:p>
            <a:r>
              <a:rPr lang="en-GB" sz="2800">
                <a:ea typeface="Calibri" panose="020F0502020204030204"/>
                <a:cs typeface="Calibri" panose="020F0502020204030204"/>
              </a:rPr>
              <a:t>Mrs Hancock</a:t>
            </a:r>
            <a:endParaRPr lang="en-GB" sz="2800" dirty="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959756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4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57600" y="243693"/>
            <a:ext cx="842471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800" b="1" u="sng" dirty="0"/>
              <a:t>Accommodation – </a:t>
            </a:r>
            <a:r>
              <a:rPr lang="en-US" sz="2800" b="1" u="sng" dirty="0" err="1"/>
              <a:t>Yorkswood</a:t>
            </a:r>
            <a:r>
              <a:rPr lang="en-US" sz="2800" b="1" u="sng" dirty="0"/>
              <a:t> Pod Village</a:t>
            </a:r>
          </a:p>
          <a:p>
            <a:pPr algn="ctr"/>
            <a:r>
              <a:rPr lang="en-US" sz="2800" b="1" u="sng"/>
              <a:t>4BB and ½ of 4JL</a:t>
            </a:r>
            <a:endParaRPr lang="en-US" sz="2800" b="1" u="sng">
              <a:ea typeface="Calibri"/>
              <a:cs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70360" y="1204369"/>
            <a:ext cx="4470187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/>
              <a:t>Up to 5 children per pod</a:t>
            </a:r>
          </a:p>
          <a:p>
            <a:pPr marL="342900" indent="-342900">
              <a:buFontTx/>
              <a:buChar char="-"/>
            </a:pPr>
            <a:endParaRPr lang="en-US" sz="2000"/>
          </a:p>
          <a:p>
            <a:pPr marL="342900" indent="-342900">
              <a:buFontTx/>
              <a:buChar char="-"/>
            </a:pPr>
            <a:r>
              <a:rPr lang="en-US" sz="2000"/>
              <a:t>Electric lights in all pods</a:t>
            </a:r>
          </a:p>
          <a:p>
            <a:pPr marL="342900" indent="-342900">
              <a:buFontTx/>
              <a:buChar char="-"/>
            </a:pPr>
            <a:endParaRPr lang="en-US" sz="2000"/>
          </a:p>
          <a:p>
            <a:pPr marL="342900" indent="-342900">
              <a:buFontTx/>
              <a:buChar char="-"/>
            </a:pPr>
            <a:r>
              <a:rPr lang="en-US" sz="2000"/>
              <a:t>Sleeping bag and pillow need to be brought as not provided (see kit list)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05481B4-5F0B-46E8-A4DB-16C3CD3484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682" y="35621"/>
            <a:ext cx="3384669" cy="427648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AF95619-F0CC-4F97-BDFC-D4ACD79457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5972" y="2329323"/>
            <a:ext cx="3044258" cy="409237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13" y="4375512"/>
            <a:ext cx="3384670" cy="218475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769E4A-ED86-ED8D-53D8-E460B4597B30}"/>
              </a:ext>
            </a:extLst>
          </p:cNvPr>
          <p:cNvSpPr txBox="1"/>
          <p:nvPr/>
        </p:nvSpPr>
        <p:spPr>
          <a:xfrm>
            <a:off x="7477201" y="3354963"/>
            <a:ext cx="4258423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/>
              <a:t>Mrs Bryant</a:t>
            </a:r>
            <a:endParaRPr lang="en-GB" sz="2800" err="1">
              <a:ea typeface="Calibri"/>
              <a:cs typeface="Calibri"/>
            </a:endParaRPr>
          </a:p>
          <a:p>
            <a:r>
              <a:rPr lang="en-GB" sz="2800"/>
              <a:t>Miss Burrows</a:t>
            </a:r>
            <a:endParaRPr lang="en-GB" sz="2800">
              <a:ea typeface="Calibri"/>
              <a:cs typeface="Calibri"/>
            </a:endParaRPr>
          </a:p>
          <a:p>
            <a:r>
              <a:rPr lang="en-GB" sz="2800"/>
              <a:t>Mr Lingard</a:t>
            </a:r>
            <a:endParaRPr lang="en-GB" sz="2800">
              <a:ea typeface="Calibri"/>
              <a:cs typeface="Calibri"/>
            </a:endParaRPr>
          </a:p>
          <a:p>
            <a:r>
              <a:rPr lang="en-GB" sz="2800"/>
              <a:t>Mrs Munday</a:t>
            </a:r>
            <a:endParaRPr lang="en-GB" sz="2800">
              <a:ea typeface="Calibri"/>
              <a:cs typeface="Calibri"/>
            </a:endParaRPr>
          </a:p>
          <a:p>
            <a:r>
              <a:rPr lang="en-GB" sz="2800">
                <a:ea typeface="Calibri"/>
                <a:cs typeface="Calibri"/>
              </a:rPr>
              <a:t>Mrs Halford</a:t>
            </a:r>
          </a:p>
          <a:p>
            <a:r>
              <a:rPr lang="en-GB" sz="2800">
                <a:ea typeface="Calibri"/>
                <a:cs typeface="Calibri"/>
              </a:rPr>
              <a:t>Mrs. Turner</a:t>
            </a:r>
            <a:endParaRPr lang="en-GB" sz="28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36296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4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815009" y="252771"/>
            <a:ext cx="66110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u="sng" err="1"/>
              <a:t>Behaviour</a:t>
            </a:r>
            <a:endParaRPr lang="en-US" sz="4400" b="1" u="sng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6A83C2-0135-780B-EFF7-0083360C9B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6601" y="3754260"/>
            <a:ext cx="3089187" cy="298925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510521E-C11A-710F-558E-BDEB0F59AEFA}"/>
              </a:ext>
            </a:extLst>
          </p:cNvPr>
          <p:cNvSpPr txBox="1"/>
          <p:nvPr/>
        </p:nvSpPr>
        <p:spPr>
          <a:xfrm>
            <a:off x="308113" y="4641574"/>
            <a:ext cx="46216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/>
              <a:t>Be Safe;</a:t>
            </a:r>
          </a:p>
          <a:p>
            <a:r>
              <a:rPr lang="en-GB" sz="6000"/>
              <a:t>Be Respectful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9071260-66DC-14FE-E45E-5A68D550D573}"/>
              </a:ext>
            </a:extLst>
          </p:cNvPr>
          <p:cNvSpPr txBox="1"/>
          <p:nvPr/>
        </p:nvSpPr>
        <p:spPr>
          <a:xfrm>
            <a:off x="556591" y="1212574"/>
            <a:ext cx="499938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Personal space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Keeping tidy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Moving around the space carefully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Lights out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Going quietly to the toilet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Bed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9FA45B9-4EB4-E94F-5BE4-502BECCA1E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3332" y="429654"/>
            <a:ext cx="4187685" cy="313426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CB2FE43-DFAA-6CD3-BA95-8E08BA8197A9}"/>
              </a:ext>
            </a:extLst>
          </p:cNvPr>
          <p:cNvSpPr txBox="1"/>
          <p:nvPr/>
        </p:nvSpPr>
        <p:spPr>
          <a:xfrm>
            <a:off x="5054526" y="4701866"/>
            <a:ext cx="36973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If necessary, we will contact</a:t>
            </a:r>
          </a:p>
          <a:p>
            <a:r>
              <a:rPr lang="en-GB" sz="2400"/>
              <a:t>parents if we have concerns </a:t>
            </a:r>
          </a:p>
          <a:p>
            <a:r>
              <a:rPr lang="en-GB" sz="2400"/>
              <a:t>about unsafe behaviours.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E4BD3AD-5173-A738-C145-FF345EF25AE5}"/>
              </a:ext>
            </a:extLst>
          </p:cNvPr>
          <p:cNvSpPr txBox="1"/>
          <p:nvPr/>
        </p:nvSpPr>
        <p:spPr>
          <a:xfrm>
            <a:off x="9879496" y="1022212"/>
            <a:ext cx="1848678" cy="18158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/>
              <a:t>It is a small space for 4/5 people!</a:t>
            </a:r>
          </a:p>
        </p:txBody>
      </p:sp>
    </p:spTree>
    <p:extLst>
      <p:ext uri="{BB962C8B-B14F-4D97-AF65-F5344CB8AC3E}">
        <p14:creationId xmlns:p14="http://schemas.microsoft.com/office/powerpoint/2010/main" val="1901430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4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A25353-DD1B-4295-9AE8-6CE3E8A33B4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451"/>
          <a:stretch/>
        </p:blipFill>
        <p:spPr>
          <a:xfrm>
            <a:off x="-109785" y="0"/>
            <a:ext cx="10625385" cy="685800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2512CB60-74E0-E037-8FA0-F1226679561B}"/>
              </a:ext>
            </a:extLst>
          </p:cNvPr>
          <p:cNvSpPr/>
          <p:nvPr/>
        </p:nvSpPr>
        <p:spPr>
          <a:xfrm>
            <a:off x="6301409" y="3031435"/>
            <a:ext cx="1003852" cy="71561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15DB4EB-3EFC-AB7E-3AF3-13A44272AD64}"/>
              </a:ext>
            </a:extLst>
          </p:cNvPr>
          <p:cNvSpPr/>
          <p:nvPr/>
        </p:nvSpPr>
        <p:spPr>
          <a:xfrm>
            <a:off x="6301409" y="4754217"/>
            <a:ext cx="1003852" cy="715617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Connector: Curved 5">
            <a:extLst>
              <a:ext uri="{FF2B5EF4-FFF2-40B4-BE49-F238E27FC236}">
                <a16:creationId xmlns:a16="http://schemas.microsoft.com/office/drawing/2014/main" id="{DB3D9792-6EED-5726-8101-8105B7A3D1B5}"/>
              </a:ext>
            </a:extLst>
          </p:cNvPr>
          <p:cNvCxnSpPr>
            <a:cxnSpLocks/>
            <a:stCxn id="4" idx="7"/>
          </p:cNvCxnSpPr>
          <p:nvPr/>
        </p:nvCxnSpPr>
        <p:spPr>
          <a:xfrm rot="16200000" flipV="1">
            <a:off x="6352752" y="4053518"/>
            <a:ext cx="1111965" cy="499033"/>
          </a:xfrm>
          <a:prstGeom prst="bentConnector3">
            <a:avLst/>
          </a:prstGeom>
          <a:ln w="5715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>
            <a:extLst>
              <a:ext uri="{FF2B5EF4-FFF2-40B4-BE49-F238E27FC236}">
                <a16:creationId xmlns:a16="http://schemas.microsoft.com/office/drawing/2014/main" id="{ABED6A36-FF9A-7287-6B67-7732B90E440D}"/>
              </a:ext>
            </a:extLst>
          </p:cNvPr>
          <p:cNvSpPr/>
          <p:nvPr/>
        </p:nvSpPr>
        <p:spPr>
          <a:xfrm>
            <a:off x="5836347" y="4643668"/>
            <a:ext cx="286157" cy="826166"/>
          </a:xfrm>
          <a:prstGeom prst="ellipse">
            <a:avLst/>
          </a:prstGeom>
          <a:noFill/>
          <a:ln w="57150">
            <a:solidFill>
              <a:srgbClr val="00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FD65D0F-8BE3-4DB7-B84B-AA6F39C10405}"/>
              </a:ext>
            </a:extLst>
          </p:cNvPr>
          <p:cNvSpPr/>
          <p:nvPr/>
        </p:nvSpPr>
        <p:spPr>
          <a:xfrm>
            <a:off x="7122202" y="2024270"/>
            <a:ext cx="499033" cy="927652"/>
          </a:xfrm>
          <a:prstGeom prst="ellipse">
            <a:avLst/>
          </a:prstGeom>
          <a:noFill/>
          <a:ln w="57150">
            <a:solidFill>
              <a:srgbClr val="00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DA9C7CC-B005-E438-C58B-E82C8D76113A}"/>
              </a:ext>
            </a:extLst>
          </p:cNvPr>
          <p:cNvSpPr txBox="1"/>
          <p:nvPr/>
        </p:nvSpPr>
        <p:spPr>
          <a:xfrm>
            <a:off x="10436087" y="517309"/>
            <a:ext cx="1632549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/>
              <a:t>Very short walk (2 minutes) between the two pod villages marked in red. </a:t>
            </a:r>
          </a:p>
          <a:p>
            <a:endParaRPr lang="en-GB" sz="2200" b="1"/>
          </a:p>
          <a:p>
            <a:r>
              <a:rPr lang="en-GB" sz="2200" b="1"/>
              <a:t>30 second walk from pod village to toilet/shower units – marked in blue</a:t>
            </a:r>
          </a:p>
        </p:txBody>
      </p:sp>
    </p:spTree>
    <p:extLst>
      <p:ext uri="{BB962C8B-B14F-4D97-AF65-F5344CB8AC3E}">
        <p14:creationId xmlns:p14="http://schemas.microsoft.com/office/powerpoint/2010/main" val="10399224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4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24680" y="91924"/>
            <a:ext cx="51646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/>
              <a:t>Structure of a day</a:t>
            </a:r>
          </a:p>
        </p:txBody>
      </p:sp>
      <p:pic>
        <p:nvPicPr>
          <p:cNvPr id="5" name="Picture 4" descr="A screenshot of a document">
            <a:extLst>
              <a:ext uri="{FF2B5EF4-FFF2-40B4-BE49-F238E27FC236}">
                <a16:creationId xmlns:a16="http://schemas.microsoft.com/office/drawing/2014/main" id="{A8B2118F-D8F7-29D3-46F9-EA3729715E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249" y="873512"/>
            <a:ext cx="10275722" cy="5575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4907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4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06672" y="195101"/>
            <a:ext cx="51646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/>
              <a:t>Kit List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128591" y="1146231"/>
            <a:ext cx="6701182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/>
              <a:t>Please take a copy of the kit list home with you.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28591" y="1728029"/>
            <a:ext cx="6701182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/>
              <a:t>Enough clothing for the 3 days. Comfortable for being active. Bring 1 or 2 spares in case we get wet!</a:t>
            </a:r>
          </a:p>
          <a:p>
            <a:pPr marL="285750" indent="-285750">
              <a:buFontTx/>
              <a:buChar char="-"/>
            </a:pPr>
            <a:r>
              <a:rPr lang="en-US"/>
              <a:t>Clothes for all weathers (warm and cold) - layers</a:t>
            </a:r>
          </a:p>
          <a:p>
            <a:pPr marL="285750" indent="-285750">
              <a:buFontTx/>
              <a:buChar char="-"/>
            </a:pPr>
            <a:r>
              <a:rPr lang="en-US"/>
              <a:t>Trainers for activities in the day but another pair of shoes for evening/trips to toilet would be useful.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28591" y="3825005"/>
            <a:ext cx="6701182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b="1"/>
              <a:t>Children will need to be able to carry and re-pack their own bags. </a:t>
            </a:r>
          </a:p>
          <a:p>
            <a:pPr algn="ctr"/>
            <a:endParaRPr lang="en-US" b="1"/>
          </a:p>
          <a:p>
            <a:pPr algn="ctr"/>
            <a:r>
              <a:rPr lang="en-US" b="1"/>
              <a:t>A small back pack in addition to main bag would be useful for water bottle/lunch.</a:t>
            </a:r>
            <a:endParaRPr lang="en-US" b="1">
              <a:ea typeface="Calibri"/>
              <a:cs typeface="Calibr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28591" y="5644982"/>
            <a:ext cx="6701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rgbClr val="FF0000"/>
                </a:solidFill>
              </a:rPr>
              <a:t>Please do not bring any electronic items including phones, smart watches, </a:t>
            </a:r>
            <a:r>
              <a:rPr lang="en-US" b="1" err="1">
                <a:solidFill>
                  <a:srgbClr val="FF0000"/>
                </a:solidFill>
              </a:rPr>
              <a:t>fitbits</a:t>
            </a:r>
            <a:r>
              <a:rPr lang="en-US" b="1">
                <a:solidFill>
                  <a:srgbClr val="FF0000"/>
                </a:solidFill>
              </a:rPr>
              <a:t> or tablets.</a:t>
            </a:r>
          </a:p>
        </p:txBody>
      </p:sp>
      <p:pic>
        <p:nvPicPr>
          <p:cNvPr id="4" name="Picture 3" descr="A screenshot of a computer screen&#10;&#10;AI-generated content may be incorrect.">
            <a:extLst>
              <a:ext uri="{FF2B5EF4-FFF2-40B4-BE49-F238E27FC236}">
                <a16:creationId xmlns:a16="http://schemas.microsoft.com/office/drawing/2014/main" id="{31F9C6B1-96D3-00A4-3D0A-48667DE1E4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116" y="85725"/>
            <a:ext cx="4762500" cy="668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1347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4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71333" y="287867"/>
            <a:ext cx="51646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/>
              <a:t>Preparation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454254" y="2596192"/>
            <a:ext cx="11198824" cy="39703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GB" altLang="en-US" sz="2800"/>
              <a:t>- Tying shoelaces</a:t>
            </a:r>
          </a:p>
          <a:p>
            <a:r>
              <a:rPr lang="en-GB" altLang="en-US" sz="2800"/>
              <a:t>- Tying up hair/general personal hygiene</a:t>
            </a:r>
            <a:endParaRPr lang="en-GB" altLang="en-US" sz="2800">
              <a:ea typeface="Calibri"/>
              <a:cs typeface="Calibri"/>
            </a:endParaRPr>
          </a:p>
          <a:p>
            <a:r>
              <a:rPr lang="en-GB" altLang="en-US" sz="2800"/>
              <a:t>- Packing bag</a:t>
            </a:r>
            <a:endParaRPr lang="en-GB" altLang="en-US" sz="2800">
              <a:ea typeface="Calibri"/>
              <a:cs typeface="Calibri"/>
            </a:endParaRPr>
          </a:p>
          <a:p>
            <a:r>
              <a:rPr lang="en-GB" altLang="en-US" sz="2800"/>
              <a:t>- Making their bed</a:t>
            </a:r>
            <a:endParaRPr lang="en-GB" altLang="en-US" sz="2800">
              <a:ea typeface="Calibri"/>
              <a:cs typeface="Calibri"/>
            </a:endParaRPr>
          </a:p>
          <a:p>
            <a:r>
              <a:rPr lang="en-GB" altLang="en-US" sz="2800"/>
              <a:t>- Folding and putting away clothes (limited space in the pods)</a:t>
            </a:r>
            <a:endParaRPr lang="en-GB" altLang="en-US" sz="2800">
              <a:ea typeface="Calibri"/>
              <a:cs typeface="Calibri"/>
            </a:endParaRPr>
          </a:p>
          <a:p>
            <a:r>
              <a:rPr lang="en-GB" altLang="en-US" sz="2800"/>
              <a:t>- Trying different foods</a:t>
            </a:r>
            <a:endParaRPr lang="en-GB" altLang="en-US" sz="2800">
              <a:ea typeface="Calibri"/>
              <a:cs typeface="Calibri"/>
            </a:endParaRPr>
          </a:p>
          <a:p>
            <a:r>
              <a:rPr lang="en-GB" altLang="en-US" sz="2800"/>
              <a:t>- Applying sun cream (if needed)</a:t>
            </a:r>
            <a:endParaRPr lang="en-GB" altLang="en-US" sz="2800">
              <a:ea typeface="Calibri"/>
              <a:cs typeface="Calibri"/>
            </a:endParaRPr>
          </a:p>
          <a:p>
            <a:r>
              <a:rPr lang="en-GB" altLang="en-US" sz="2800"/>
              <a:t>- Carrying own bag/belongings</a:t>
            </a:r>
            <a:endParaRPr lang="en-GB" altLang="en-US" sz="2800">
              <a:ea typeface="Calibri"/>
              <a:cs typeface="Calibri"/>
            </a:endParaRPr>
          </a:p>
          <a:p>
            <a:r>
              <a:rPr lang="en-GB" altLang="en-US" sz="2800" b="1"/>
              <a:t>-  sleepover away from home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7266" y="1237404"/>
            <a:ext cx="10972800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 b="1"/>
              <a:t>We are aware that this may be the first trip away from home for some children. Staff will be able to help children with </a:t>
            </a:r>
            <a:r>
              <a:rPr lang="en-US" sz="2000" b="1" err="1"/>
              <a:t>organising</a:t>
            </a:r>
            <a:r>
              <a:rPr lang="en-US" sz="2000" b="1"/>
              <a:t> themselves for the each day. However, it would be helpful if your child can confidently do the following independently:</a:t>
            </a:r>
          </a:p>
        </p:txBody>
      </p:sp>
    </p:spTree>
    <p:extLst>
      <p:ext uri="{BB962C8B-B14F-4D97-AF65-F5344CB8AC3E}">
        <p14:creationId xmlns:p14="http://schemas.microsoft.com/office/powerpoint/2010/main" val="2141991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pope.k\AppData\Local\Microsoft\Windows\INetCache\Content.MSO\21DE72A9.tmp">
            <a:extLst>
              <a:ext uri="{FF2B5EF4-FFF2-40B4-BE49-F238E27FC236}">
                <a16:creationId xmlns:a16="http://schemas.microsoft.com/office/drawing/2014/main" id="{A6617E9E-0697-9906-22A2-190203A8B2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1369" y="724017"/>
            <a:ext cx="5671092" cy="5409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7586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40080" y="1243013"/>
            <a:ext cx="3855720" cy="43719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Any Questions?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72200" y="804672"/>
            <a:ext cx="5221224" cy="52303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tx2"/>
                </a:solidFill>
              </a:rPr>
              <a:t>Please speak to your child’s class teacher about any concerns or questions if you would prefer not to ask today.</a:t>
            </a:r>
          </a:p>
        </p:txBody>
      </p:sp>
    </p:spTree>
    <p:extLst>
      <p:ext uri="{BB962C8B-B14F-4D97-AF65-F5344CB8AC3E}">
        <p14:creationId xmlns:p14="http://schemas.microsoft.com/office/powerpoint/2010/main" val="5339755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EE0B7-EA0C-639B-84AE-F4381843C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130DF7-4395-1044-AFFC-779CE29219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1812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4f61d13-a275-43c6-a6f3-0e07e8b7f44b">
      <Terms xmlns="http://schemas.microsoft.com/office/infopath/2007/PartnerControls"/>
    </lcf76f155ced4ddcb4097134ff3c332f>
    <TaxCatchAll xmlns="d1322c63-16e2-4e8c-b053-a6f8db75bfd5" xsi:nil="true"/>
    <UniqueSourceRef xmlns="94f61d13-a275-43c6-a6f3-0e07e8b7f44b" xsi:nil="true"/>
    <FileHash xmlns="94f61d13-a275-43c6-a6f3-0e07e8b7f44b">380bd739dfa0716637d24922fcfdb4c984ddb06a</FileHash>
    <CloudMigratorVersion xmlns="94f61d13-a275-43c6-a6f3-0e07e8b7f44b">4.4.14.0</CloudMigratorVersion>
    <CloudMigratorOriginId xmlns="94f61d13-a275-43c6-a6f3-0e07e8b7f44b">96b54c4c-5f52-4471-b34d-b00e223a5cc5</CloudMigratorOriginId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7BEB1B82D10C14381F38ED5664407BE" ma:contentTypeVersion="17" ma:contentTypeDescription="Create a new document." ma:contentTypeScope="" ma:versionID="1c2ce314f48d1269b7cd9fafd7e19264">
  <xsd:schema xmlns:xsd="http://www.w3.org/2001/XMLSchema" xmlns:xs="http://www.w3.org/2001/XMLSchema" xmlns:p="http://schemas.microsoft.com/office/2006/metadata/properties" xmlns:ns2="94f61d13-a275-43c6-a6f3-0e07e8b7f44b" xmlns:ns3="d1322c63-16e2-4e8c-b053-a6f8db75bfd5" targetNamespace="http://schemas.microsoft.com/office/2006/metadata/properties" ma:root="true" ma:fieldsID="0b9e342ef8a4189157f1eb4ecbf1ab29" ns2:_="" ns3:_="">
    <xsd:import namespace="94f61d13-a275-43c6-a6f3-0e07e8b7f44b"/>
    <xsd:import namespace="d1322c63-16e2-4e8c-b053-a6f8db75bfd5"/>
    <xsd:element name="properties">
      <xsd:complexType>
        <xsd:sequence>
          <xsd:element name="documentManagement">
            <xsd:complexType>
              <xsd:all>
                <xsd:element ref="ns2:CloudMigratorOriginId" minOccurs="0"/>
                <xsd:element ref="ns2:FileHash" minOccurs="0"/>
                <xsd:element ref="ns2:CloudMigratorVersion" minOccurs="0"/>
                <xsd:element ref="ns2:UniqueSourceRef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f61d13-a275-43c6-a6f3-0e07e8b7f44b" elementFormDefault="qualified">
    <xsd:import namespace="http://schemas.microsoft.com/office/2006/documentManagement/types"/>
    <xsd:import namespace="http://schemas.microsoft.com/office/infopath/2007/PartnerControls"/>
    <xsd:element name="CloudMigratorOriginId" ma:index="8" nillable="true" ma:displayName="CloudMigratorOriginId" ma:description="" ma:internalName="CloudMigratorOriginId">
      <xsd:simpleType>
        <xsd:restriction base="dms:Note">
          <xsd:maxLength value="255"/>
        </xsd:restriction>
      </xsd:simpleType>
    </xsd:element>
    <xsd:element name="FileHash" ma:index="9" nillable="true" ma:displayName="FileHash" ma:description="" ma:internalName="FileHash">
      <xsd:simpleType>
        <xsd:restriction base="dms:Note">
          <xsd:maxLength value="255"/>
        </xsd:restriction>
      </xsd:simpleType>
    </xsd:element>
    <xsd:element name="CloudMigratorVersion" ma:index="10" nillable="true" ma:displayName="CloudMigratorVersion" ma:description="" ma:internalName="CloudMigratorVersion">
      <xsd:simpleType>
        <xsd:restriction base="dms:Note">
          <xsd:maxLength value="255"/>
        </xsd:restriction>
      </xsd:simpleType>
    </xsd:element>
    <xsd:element name="UniqueSourceRef" ma:index="11" nillable="true" ma:displayName="UniqueSourceRef" ma:description="" ma:internalName="UniqueSourceRef">
      <xsd:simpleType>
        <xsd:restriction base="dms:Note">
          <xsd:maxLength value="255"/>
        </xsd:restriction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5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f736955-f8f2-4476-9c5e-786733774d6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22c63-16e2-4e8c-b053-a6f8db75bfd5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54c96c9a-97a9-4536-85c4-f444070a0595}" ma:internalName="TaxCatchAll" ma:showField="CatchAllData" ma:web="d1322c63-16e2-4e8c-b053-a6f8db75bfd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407BE55-0BD2-41A5-A31A-413036262079}">
  <ds:schemaRefs>
    <ds:schemaRef ds:uri="7d262bc4-41ec-4b47-8375-40ce3ff2d49d"/>
    <ds:schemaRef ds:uri="94f61d13-a275-43c6-a6f3-0e07e8b7f44b"/>
    <ds:schemaRef ds:uri="ba1e9a83-6321-4ed2-9129-3e364871bf2d"/>
    <ds:schemaRef ds:uri="d1322c63-16e2-4e8c-b053-a6f8db75bfd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E340AD9-5058-4B1E-BAD6-CF8FA11E91EF}">
  <ds:schemaRefs>
    <ds:schemaRef ds:uri="94f61d13-a275-43c6-a6f3-0e07e8b7f44b"/>
    <ds:schemaRef ds:uri="d1322c63-16e2-4e8c-b053-a6f8db75bfd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D22F67E-073C-4B7A-80DD-5860BEF0BA0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15</Slides>
  <Notes>13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Blackwell Adventure 2026  3-5th June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Blackwell Adventure</dc:title>
  <dc:creator>C Kirby</dc:creator>
  <cp:revision>36</cp:revision>
  <cp:lastPrinted>2024-03-19T09:39:02Z</cp:lastPrinted>
  <dcterms:created xsi:type="dcterms:W3CDTF">2022-02-01T13:00:39Z</dcterms:created>
  <dcterms:modified xsi:type="dcterms:W3CDTF">2026-04-30T11:13:13Z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0x01010027BEB1B82D10C14381F38ED5664407BE</vt:lpwstr>
  </property>
  <property fmtid="{D5CDD505-2E9C-101B-9397-08002B2CF9AE}" pid="3" name="MediaServiceImageTags">
    <vt:lpwstr/>
  </property>
  <property fmtid="{D5CDD505-2E9C-101B-9397-08002B2CF9AE}" pid="4" name="_ExtendedDescription">
    <vt:lpwstr/>
  </property>
</Properties>
</file>