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6"/>
  </p:notesMasterIdLst>
  <p:sldIdLst>
    <p:sldId id="263" r:id="rId5"/>
    <p:sldId id="256" r:id="rId6"/>
    <p:sldId id="264" r:id="rId7"/>
    <p:sldId id="257" r:id="rId8"/>
    <p:sldId id="265" r:id="rId9"/>
    <p:sldId id="258" r:id="rId10"/>
    <p:sldId id="266" r:id="rId11"/>
    <p:sldId id="260" r:id="rId12"/>
    <p:sldId id="268" r:id="rId13"/>
    <p:sldId id="273" r:id="rId14"/>
    <p:sldId id="261" r:id="rId15"/>
    <p:sldId id="269" r:id="rId16"/>
    <p:sldId id="259" r:id="rId17"/>
    <p:sldId id="270" r:id="rId18"/>
    <p:sldId id="272" r:id="rId19"/>
    <p:sldId id="262" r:id="rId20"/>
    <p:sldId id="271" r:id="rId21"/>
    <p:sldId id="274" r:id="rId22"/>
    <p:sldId id="276" r:id="rId23"/>
    <p:sldId id="275" r:id="rId24"/>
    <p:sldId id="277" r:id="rId25"/>
    <p:sldId id="278" r:id="rId26"/>
    <p:sldId id="279" r:id="rId27"/>
    <p:sldId id="280" r:id="rId28"/>
    <p:sldId id="281" r:id="rId29"/>
    <p:sldId id="288" r:id="rId30"/>
    <p:sldId id="289" r:id="rId31"/>
    <p:sldId id="282" r:id="rId32"/>
    <p:sldId id="291" r:id="rId33"/>
    <p:sldId id="285" r:id="rId34"/>
    <p:sldId id="286" r:id="rId3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a:srgbClr val="A41EB2"/>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25EE60-2A11-4D68-833C-92474AA8CAF2}" v="488" dt="2020-03-17T08:17:21.4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632" autoAdjust="0"/>
    <p:restoredTop sz="94660"/>
  </p:normalViewPr>
  <p:slideViewPr>
    <p:cSldViewPr snapToGrid="0">
      <p:cViewPr varScale="1">
        <p:scale>
          <a:sx n="83" d="100"/>
          <a:sy n="83" d="100"/>
        </p:scale>
        <p:origin x="60" y="2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CA793937-348F-427A-B62A-670F09A0978E}" type="datetimeFigureOut">
              <a:rPr lang="en-GB" smtClean="0"/>
              <a:t>19/03/2020</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34C2D62-37E2-478F-BCEA-8A2F51C72132}" type="slidenum">
              <a:rPr lang="en-GB" smtClean="0"/>
              <a:t>‹#›</a:t>
            </a:fld>
            <a:endParaRPr lang="en-GB"/>
          </a:p>
        </p:txBody>
      </p:sp>
    </p:spTree>
    <p:extLst>
      <p:ext uri="{BB962C8B-B14F-4D97-AF65-F5344CB8AC3E}">
        <p14:creationId xmlns:p14="http://schemas.microsoft.com/office/powerpoint/2010/main" val="23884421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FF4FF-CA4B-457D-8C30-991AD84BF05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E59ABBA-1F54-4AA4-B5A2-F49834EF02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DD07CA3-5182-42B7-A985-FF5298B02CE2}"/>
              </a:ext>
            </a:extLst>
          </p:cNvPr>
          <p:cNvSpPr>
            <a:spLocks noGrp="1"/>
          </p:cNvSpPr>
          <p:nvPr>
            <p:ph type="dt" sz="half" idx="10"/>
          </p:nvPr>
        </p:nvSpPr>
        <p:spPr/>
        <p:txBody>
          <a:bodyPr/>
          <a:lstStyle/>
          <a:p>
            <a:fld id="{AE43844A-08E7-4EA7-99BD-EE5E4D5C3A50}" type="datetimeFigureOut">
              <a:rPr lang="en-GB" smtClean="0"/>
              <a:t>19/03/2020</a:t>
            </a:fld>
            <a:endParaRPr lang="en-GB"/>
          </a:p>
        </p:txBody>
      </p:sp>
      <p:sp>
        <p:nvSpPr>
          <p:cNvPr id="5" name="Footer Placeholder 4">
            <a:extLst>
              <a:ext uri="{FF2B5EF4-FFF2-40B4-BE49-F238E27FC236}">
                <a16:creationId xmlns:a16="http://schemas.microsoft.com/office/drawing/2014/main" id="{D63D5CB7-4184-446D-97EE-8B2A17BE80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7FD1FE-5961-47C3-A296-F3BE07F5D1A5}"/>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1048862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8E4F3-48AA-4966-84BE-4DC79ACE22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55016B-DEA7-40BE-AD64-6B40B80C6C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6F1737-1A8B-4C55-A283-E80EF27F4C7F}"/>
              </a:ext>
            </a:extLst>
          </p:cNvPr>
          <p:cNvSpPr>
            <a:spLocks noGrp="1"/>
          </p:cNvSpPr>
          <p:nvPr>
            <p:ph type="dt" sz="half" idx="10"/>
          </p:nvPr>
        </p:nvSpPr>
        <p:spPr/>
        <p:txBody>
          <a:bodyPr/>
          <a:lstStyle/>
          <a:p>
            <a:fld id="{AE43844A-08E7-4EA7-99BD-EE5E4D5C3A50}" type="datetimeFigureOut">
              <a:rPr lang="en-GB" smtClean="0"/>
              <a:t>19/03/2020</a:t>
            </a:fld>
            <a:endParaRPr lang="en-GB"/>
          </a:p>
        </p:txBody>
      </p:sp>
      <p:sp>
        <p:nvSpPr>
          <p:cNvPr id="5" name="Footer Placeholder 4">
            <a:extLst>
              <a:ext uri="{FF2B5EF4-FFF2-40B4-BE49-F238E27FC236}">
                <a16:creationId xmlns:a16="http://schemas.microsoft.com/office/drawing/2014/main" id="{B6BF5F88-FF79-4F76-97F7-7BB7A475B3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9ABC14-7880-454F-8EE3-623F13876790}"/>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4250340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359CF-7B63-4AA2-A0AA-86BD3F6355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4E95AD8-349A-45B4-91E5-AD6531A1C3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ADA7BDE-7240-4BEC-B176-4B71BB52E65E}"/>
              </a:ext>
            </a:extLst>
          </p:cNvPr>
          <p:cNvSpPr>
            <a:spLocks noGrp="1"/>
          </p:cNvSpPr>
          <p:nvPr>
            <p:ph type="dt" sz="half" idx="10"/>
          </p:nvPr>
        </p:nvSpPr>
        <p:spPr/>
        <p:txBody>
          <a:bodyPr/>
          <a:lstStyle/>
          <a:p>
            <a:fld id="{AE43844A-08E7-4EA7-99BD-EE5E4D5C3A50}" type="datetimeFigureOut">
              <a:rPr lang="en-GB" smtClean="0"/>
              <a:t>19/03/2020</a:t>
            </a:fld>
            <a:endParaRPr lang="en-GB"/>
          </a:p>
        </p:txBody>
      </p:sp>
      <p:sp>
        <p:nvSpPr>
          <p:cNvPr id="5" name="Footer Placeholder 4">
            <a:extLst>
              <a:ext uri="{FF2B5EF4-FFF2-40B4-BE49-F238E27FC236}">
                <a16:creationId xmlns:a16="http://schemas.microsoft.com/office/drawing/2014/main" id="{F1D170AB-818C-4A98-839C-D8BB6666D2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020A1C-9821-489C-95D8-971315E611A5}"/>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1140216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4D7B6-7533-4249-807C-3A9B0CA3B3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86B040E-2D52-49FD-9E2E-5F040DF3F7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DC19860-EFFB-4ADD-BB97-A764C1C13D7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A5DB333-5F0B-412E-A372-DB8769287495}"/>
              </a:ext>
            </a:extLst>
          </p:cNvPr>
          <p:cNvSpPr>
            <a:spLocks noGrp="1"/>
          </p:cNvSpPr>
          <p:nvPr>
            <p:ph type="dt" sz="half" idx="10"/>
          </p:nvPr>
        </p:nvSpPr>
        <p:spPr/>
        <p:txBody>
          <a:bodyPr/>
          <a:lstStyle/>
          <a:p>
            <a:fld id="{AE43844A-08E7-4EA7-99BD-EE5E4D5C3A50}" type="datetimeFigureOut">
              <a:rPr lang="en-GB" smtClean="0"/>
              <a:t>19/03/2020</a:t>
            </a:fld>
            <a:endParaRPr lang="en-GB"/>
          </a:p>
        </p:txBody>
      </p:sp>
      <p:sp>
        <p:nvSpPr>
          <p:cNvPr id="6" name="Footer Placeholder 5">
            <a:extLst>
              <a:ext uri="{FF2B5EF4-FFF2-40B4-BE49-F238E27FC236}">
                <a16:creationId xmlns:a16="http://schemas.microsoft.com/office/drawing/2014/main" id="{794924AF-C70A-46A3-A775-3E4223C7EC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53BB9E-E3FC-49C7-B5D4-D9A7A99AEF51}"/>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3753137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B9F16-8D6D-4573-8D86-4EEFF90185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ACD3F3-0ED5-4148-9B45-0FB93BE90B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ED01D1-4BAB-4E47-9EBF-5A415D6B62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37094AF-65E4-4BE0-90E8-E6FEA28F2E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9A1D21-734E-4AD8-B7E9-677474EFD11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03D3F0-DA56-4B49-8EF8-99F7BE833E1F}"/>
              </a:ext>
            </a:extLst>
          </p:cNvPr>
          <p:cNvSpPr>
            <a:spLocks noGrp="1"/>
          </p:cNvSpPr>
          <p:nvPr>
            <p:ph type="dt" sz="half" idx="10"/>
          </p:nvPr>
        </p:nvSpPr>
        <p:spPr/>
        <p:txBody>
          <a:bodyPr/>
          <a:lstStyle/>
          <a:p>
            <a:fld id="{AE43844A-08E7-4EA7-99BD-EE5E4D5C3A50}" type="datetimeFigureOut">
              <a:rPr lang="en-GB" smtClean="0"/>
              <a:t>19/03/2020</a:t>
            </a:fld>
            <a:endParaRPr lang="en-GB"/>
          </a:p>
        </p:txBody>
      </p:sp>
      <p:sp>
        <p:nvSpPr>
          <p:cNvPr id="8" name="Footer Placeholder 7">
            <a:extLst>
              <a:ext uri="{FF2B5EF4-FFF2-40B4-BE49-F238E27FC236}">
                <a16:creationId xmlns:a16="http://schemas.microsoft.com/office/drawing/2014/main" id="{2F779795-536E-4C0F-88CC-0D912742197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BB9406B-5266-4C61-B86B-57B0FB40F2E0}"/>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2434986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B1DDA-053D-4BD6-BA76-739704B95A1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B9993F5-005D-4FB5-BBA4-390A1A1EE70A}"/>
              </a:ext>
            </a:extLst>
          </p:cNvPr>
          <p:cNvSpPr>
            <a:spLocks noGrp="1"/>
          </p:cNvSpPr>
          <p:nvPr>
            <p:ph type="dt" sz="half" idx="10"/>
          </p:nvPr>
        </p:nvSpPr>
        <p:spPr/>
        <p:txBody>
          <a:bodyPr/>
          <a:lstStyle/>
          <a:p>
            <a:fld id="{AE43844A-08E7-4EA7-99BD-EE5E4D5C3A50}" type="datetimeFigureOut">
              <a:rPr lang="en-GB" smtClean="0"/>
              <a:t>19/03/2020</a:t>
            </a:fld>
            <a:endParaRPr lang="en-GB"/>
          </a:p>
        </p:txBody>
      </p:sp>
      <p:sp>
        <p:nvSpPr>
          <p:cNvPr id="4" name="Footer Placeholder 3">
            <a:extLst>
              <a:ext uri="{FF2B5EF4-FFF2-40B4-BE49-F238E27FC236}">
                <a16:creationId xmlns:a16="http://schemas.microsoft.com/office/drawing/2014/main" id="{DC10EFFD-65ED-4BC1-8936-22C4DE10C3D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73F4D62-E009-47C9-8C10-73201A2D7176}"/>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1638498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E83E57-F843-4A90-9D25-496F727B8BAF}"/>
              </a:ext>
            </a:extLst>
          </p:cNvPr>
          <p:cNvSpPr>
            <a:spLocks noGrp="1"/>
          </p:cNvSpPr>
          <p:nvPr>
            <p:ph type="dt" sz="half" idx="10"/>
          </p:nvPr>
        </p:nvSpPr>
        <p:spPr/>
        <p:txBody>
          <a:bodyPr/>
          <a:lstStyle/>
          <a:p>
            <a:fld id="{AE43844A-08E7-4EA7-99BD-EE5E4D5C3A50}" type="datetimeFigureOut">
              <a:rPr lang="en-GB" smtClean="0"/>
              <a:t>19/03/2020</a:t>
            </a:fld>
            <a:endParaRPr lang="en-GB"/>
          </a:p>
        </p:txBody>
      </p:sp>
      <p:sp>
        <p:nvSpPr>
          <p:cNvPr id="3" name="Footer Placeholder 2">
            <a:extLst>
              <a:ext uri="{FF2B5EF4-FFF2-40B4-BE49-F238E27FC236}">
                <a16:creationId xmlns:a16="http://schemas.microsoft.com/office/drawing/2014/main" id="{369CC772-CF15-4C51-BCB4-462A133B27B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F4AFEB0-2C90-45D0-A751-CBE723F384B9}"/>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1465765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A7BE-CF03-423B-8C9C-7A1DE3B027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8DAACC9-60C0-417B-A499-656E6409B4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0AE4B19-1F59-424F-B975-DF4DAAFE86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623BE0-9AD7-4CB2-88BA-B939BBC3A5F9}"/>
              </a:ext>
            </a:extLst>
          </p:cNvPr>
          <p:cNvSpPr>
            <a:spLocks noGrp="1"/>
          </p:cNvSpPr>
          <p:nvPr>
            <p:ph type="dt" sz="half" idx="10"/>
          </p:nvPr>
        </p:nvSpPr>
        <p:spPr/>
        <p:txBody>
          <a:bodyPr/>
          <a:lstStyle/>
          <a:p>
            <a:fld id="{AE43844A-08E7-4EA7-99BD-EE5E4D5C3A50}" type="datetimeFigureOut">
              <a:rPr lang="en-GB" smtClean="0"/>
              <a:t>19/03/2020</a:t>
            </a:fld>
            <a:endParaRPr lang="en-GB"/>
          </a:p>
        </p:txBody>
      </p:sp>
      <p:sp>
        <p:nvSpPr>
          <p:cNvPr id="6" name="Footer Placeholder 5">
            <a:extLst>
              <a:ext uri="{FF2B5EF4-FFF2-40B4-BE49-F238E27FC236}">
                <a16:creationId xmlns:a16="http://schemas.microsoft.com/office/drawing/2014/main" id="{DCF43EE6-9F00-4504-BE31-0F466CED62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F32929-9AD0-4620-89CD-C8152887937D}"/>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84898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F1CF2-277A-4341-B819-EEA9C84C72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E8C043-CF72-46C0-A172-63A6CC167D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A19FCF0-71E1-4E2B-9A6A-9FF19E39A4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C82FC9-6971-43C7-854E-22AEDF751287}"/>
              </a:ext>
            </a:extLst>
          </p:cNvPr>
          <p:cNvSpPr>
            <a:spLocks noGrp="1"/>
          </p:cNvSpPr>
          <p:nvPr>
            <p:ph type="dt" sz="half" idx="10"/>
          </p:nvPr>
        </p:nvSpPr>
        <p:spPr/>
        <p:txBody>
          <a:bodyPr/>
          <a:lstStyle/>
          <a:p>
            <a:fld id="{AE43844A-08E7-4EA7-99BD-EE5E4D5C3A50}" type="datetimeFigureOut">
              <a:rPr lang="en-GB" smtClean="0"/>
              <a:t>19/03/2020</a:t>
            </a:fld>
            <a:endParaRPr lang="en-GB"/>
          </a:p>
        </p:txBody>
      </p:sp>
      <p:sp>
        <p:nvSpPr>
          <p:cNvPr id="6" name="Footer Placeholder 5">
            <a:extLst>
              <a:ext uri="{FF2B5EF4-FFF2-40B4-BE49-F238E27FC236}">
                <a16:creationId xmlns:a16="http://schemas.microsoft.com/office/drawing/2014/main" id="{6417EB2C-EE8F-4A23-AD42-7E78A8DA0F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5C1E3C-5B67-46C8-8BCE-56C78799F87C}"/>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3546901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B155C-4B0B-4C14-96B9-908D9970B96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51571FD-8947-4A63-A09F-697006AB1A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B2003C-D34D-422A-9EE0-4768BBD604EF}"/>
              </a:ext>
            </a:extLst>
          </p:cNvPr>
          <p:cNvSpPr>
            <a:spLocks noGrp="1"/>
          </p:cNvSpPr>
          <p:nvPr>
            <p:ph type="dt" sz="half" idx="10"/>
          </p:nvPr>
        </p:nvSpPr>
        <p:spPr/>
        <p:txBody>
          <a:bodyPr/>
          <a:lstStyle/>
          <a:p>
            <a:fld id="{AE43844A-08E7-4EA7-99BD-EE5E4D5C3A50}" type="datetimeFigureOut">
              <a:rPr lang="en-GB" smtClean="0"/>
              <a:t>19/03/2020</a:t>
            </a:fld>
            <a:endParaRPr lang="en-GB"/>
          </a:p>
        </p:txBody>
      </p:sp>
      <p:sp>
        <p:nvSpPr>
          <p:cNvPr id="5" name="Footer Placeholder 4">
            <a:extLst>
              <a:ext uri="{FF2B5EF4-FFF2-40B4-BE49-F238E27FC236}">
                <a16:creationId xmlns:a16="http://schemas.microsoft.com/office/drawing/2014/main" id="{D599889C-5970-46DD-A5DE-EEBEC26800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0FAF86-C2BA-469E-8874-71AB668CF25D}"/>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308621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6D6462-3116-41E4-AECC-5C1927B1528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4A8848-CBA3-406A-ABE3-1BF407087A5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93DA5E-F307-4C42-BADC-E912F82A0836}"/>
              </a:ext>
            </a:extLst>
          </p:cNvPr>
          <p:cNvSpPr>
            <a:spLocks noGrp="1"/>
          </p:cNvSpPr>
          <p:nvPr>
            <p:ph type="dt" sz="half" idx="10"/>
          </p:nvPr>
        </p:nvSpPr>
        <p:spPr/>
        <p:txBody>
          <a:bodyPr/>
          <a:lstStyle/>
          <a:p>
            <a:fld id="{AE43844A-08E7-4EA7-99BD-EE5E4D5C3A50}" type="datetimeFigureOut">
              <a:rPr lang="en-GB" smtClean="0"/>
              <a:t>19/03/2020</a:t>
            </a:fld>
            <a:endParaRPr lang="en-GB"/>
          </a:p>
        </p:txBody>
      </p:sp>
      <p:sp>
        <p:nvSpPr>
          <p:cNvPr id="5" name="Footer Placeholder 4">
            <a:extLst>
              <a:ext uri="{FF2B5EF4-FFF2-40B4-BE49-F238E27FC236}">
                <a16:creationId xmlns:a16="http://schemas.microsoft.com/office/drawing/2014/main" id="{4BB61C1B-559F-444F-BF2A-DB733B014F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B5EF88-E9C7-4152-AD6A-A1A493067299}"/>
              </a:ext>
            </a:extLst>
          </p:cNvPr>
          <p:cNvSpPr>
            <a:spLocks noGrp="1"/>
          </p:cNvSpPr>
          <p:nvPr>
            <p:ph type="sldNum" sz="quarter" idx="12"/>
          </p:nvPr>
        </p:nvSpPr>
        <p:spPr/>
        <p:txBody>
          <a:bodyPr/>
          <a:lstStyle/>
          <a:p>
            <a:fld id="{69F03582-32EF-4E6D-A1E7-ACFC511F35CB}" type="slidenum">
              <a:rPr lang="en-GB" smtClean="0"/>
              <a:t>‹#›</a:t>
            </a:fld>
            <a:endParaRPr lang="en-GB"/>
          </a:p>
        </p:txBody>
      </p:sp>
    </p:spTree>
    <p:extLst>
      <p:ext uri="{BB962C8B-B14F-4D97-AF65-F5344CB8AC3E}">
        <p14:creationId xmlns:p14="http://schemas.microsoft.com/office/powerpoint/2010/main" val="1950308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98D696B-B2BD-4C5A-886B-898D6F7B65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1D3304-5BC1-45A1-89F0-E09EE6B919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F3F19-70A5-41E2-B961-8F03D87862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43844A-08E7-4EA7-99BD-EE5E4D5C3A50}" type="datetimeFigureOut">
              <a:rPr lang="en-GB" smtClean="0"/>
              <a:t>19/03/2020</a:t>
            </a:fld>
            <a:endParaRPr lang="en-GB"/>
          </a:p>
        </p:txBody>
      </p:sp>
      <p:sp>
        <p:nvSpPr>
          <p:cNvPr id="5" name="Footer Placeholder 4">
            <a:extLst>
              <a:ext uri="{FF2B5EF4-FFF2-40B4-BE49-F238E27FC236}">
                <a16:creationId xmlns:a16="http://schemas.microsoft.com/office/drawing/2014/main" id="{18E4B337-72F5-437A-9DCF-CD2BB56709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987CE46-4CCC-426B-978A-7D12B8C81A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F03582-32EF-4E6D-A1E7-ACFC511F35CB}" type="slidenum">
              <a:rPr lang="en-GB" smtClean="0"/>
              <a:t>‹#›</a:t>
            </a:fld>
            <a:endParaRPr lang="en-GB"/>
          </a:p>
        </p:txBody>
      </p:sp>
    </p:spTree>
    <p:extLst>
      <p:ext uri="{BB962C8B-B14F-4D97-AF65-F5344CB8AC3E}">
        <p14:creationId xmlns:p14="http://schemas.microsoft.com/office/powerpoint/2010/main" val="28112615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www.twinkl.co.uk/search?term=playdough+recipe"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TOAcdbDFjGo"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7A22B-226C-4E3B-8DAF-FD5EA1A29122}"/>
              </a:ext>
            </a:extLst>
          </p:cNvPr>
          <p:cNvSpPr>
            <a:spLocks noGrp="1"/>
          </p:cNvSpPr>
          <p:nvPr>
            <p:ph type="title"/>
          </p:nvPr>
        </p:nvSpPr>
        <p:spPr>
          <a:xfrm>
            <a:off x="866336" y="154110"/>
            <a:ext cx="10515600" cy="4713312"/>
          </a:xfrm>
        </p:spPr>
        <p:txBody>
          <a:bodyPr>
            <a:normAutofit fontScale="90000"/>
          </a:bodyPr>
          <a:lstStyle/>
          <a:p>
            <a:pPr algn="ctr"/>
            <a:r>
              <a:rPr lang="en-GB" sz="11500" b="1" u="sng" dirty="0"/>
              <a:t>Home learning ideas for Keller students!</a:t>
            </a:r>
          </a:p>
        </p:txBody>
      </p:sp>
      <p:grpSp>
        <p:nvGrpSpPr>
          <p:cNvPr id="5" name="Group 4">
            <a:extLst>
              <a:ext uri="{FF2B5EF4-FFF2-40B4-BE49-F238E27FC236}">
                <a16:creationId xmlns:a16="http://schemas.microsoft.com/office/drawing/2014/main" id="{EE64E009-0264-4049-AB16-C81AB6AC2806}"/>
              </a:ext>
            </a:extLst>
          </p:cNvPr>
          <p:cNvGrpSpPr/>
          <p:nvPr/>
        </p:nvGrpSpPr>
        <p:grpSpPr>
          <a:xfrm>
            <a:off x="604911" y="5509381"/>
            <a:ext cx="11127544" cy="1158706"/>
            <a:chOff x="642935" y="4100939"/>
            <a:chExt cx="5572125" cy="698982"/>
          </a:xfrm>
        </p:grpSpPr>
        <p:cxnSp>
          <p:nvCxnSpPr>
            <p:cNvPr id="6" name="Straight Connector 5">
              <a:extLst>
                <a:ext uri="{FF2B5EF4-FFF2-40B4-BE49-F238E27FC236}">
                  <a16:creationId xmlns:a16="http://schemas.microsoft.com/office/drawing/2014/main" id="{D4C98CCD-A924-410A-BE3C-525C1A9A73AB}"/>
                </a:ext>
              </a:extLst>
            </p:cNvPr>
            <p:cNvCxnSpPr/>
            <p:nvPr/>
          </p:nvCxnSpPr>
          <p:spPr>
            <a:xfrm>
              <a:off x="642935" y="4781347"/>
              <a:ext cx="5572125" cy="18574"/>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F59D5B2D-CF03-4601-8FCC-7BFCC8BF7966}"/>
                </a:ext>
              </a:extLst>
            </p:cNvPr>
            <p:cNvPicPr>
              <a:picLocks noChangeAspect="1"/>
            </p:cNvPicPr>
            <p:nvPr/>
          </p:nvPicPr>
          <p:blipFill>
            <a:blip r:embed="rId2"/>
            <a:stretch>
              <a:fillRect/>
            </a:stretch>
          </p:blipFill>
          <p:spPr>
            <a:xfrm>
              <a:off x="727543" y="4143177"/>
              <a:ext cx="250651" cy="596376"/>
            </a:xfrm>
            <a:prstGeom prst="rect">
              <a:avLst/>
            </a:prstGeom>
          </p:spPr>
        </p:pic>
        <p:pic>
          <p:nvPicPr>
            <p:cNvPr id="8" name="Picture 7">
              <a:extLst>
                <a:ext uri="{FF2B5EF4-FFF2-40B4-BE49-F238E27FC236}">
                  <a16:creationId xmlns:a16="http://schemas.microsoft.com/office/drawing/2014/main" id="{D9C27D7A-22B0-4B4F-9B20-1456ECF0B2E0}"/>
                </a:ext>
              </a:extLst>
            </p:cNvPr>
            <p:cNvPicPr>
              <a:picLocks noChangeAspect="1"/>
            </p:cNvPicPr>
            <p:nvPr/>
          </p:nvPicPr>
          <p:blipFill>
            <a:blip r:embed="rId3"/>
            <a:stretch>
              <a:fillRect/>
            </a:stretch>
          </p:blipFill>
          <p:spPr>
            <a:xfrm>
              <a:off x="978194" y="4112535"/>
              <a:ext cx="308346" cy="647916"/>
            </a:xfrm>
            <a:prstGeom prst="rect">
              <a:avLst/>
            </a:prstGeom>
          </p:spPr>
        </p:pic>
        <p:pic>
          <p:nvPicPr>
            <p:cNvPr id="9" name="Picture 8">
              <a:extLst>
                <a:ext uri="{FF2B5EF4-FFF2-40B4-BE49-F238E27FC236}">
                  <a16:creationId xmlns:a16="http://schemas.microsoft.com/office/drawing/2014/main" id="{C23E49F7-E32A-4E9A-8B4E-F609794C9E5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8517" t="16012" r="22478" b="15526"/>
            <a:stretch/>
          </p:blipFill>
          <p:spPr>
            <a:xfrm>
              <a:off x="5130222" y="4100939"/>
              <a:ext cx="1022926" cy="669775"/>
            </a:xfrm>
            <a:prstGeom prst="rect">
              <a:avLst/>
            </a:prstGeom>
          </p:spPr>
        </p:pic>
        <p:sp>
          <p:nvSpPr>
            <p:cNvPr id="10" name="Rectangle 9">
              <a:extLst>
                <a:ext uri="{FF2B5EF4-FFF2-40B4-BE49-F238E27FC236}">
                  <a16:creationId xmlns:a16="http://schemas.microsoft.com/office/drawing/2014/main" id="{6E4B47C7-05DA-4FDB-A832-C7814F9BFAAF}"/>
                </a:ext>
              </a:extLst>
            </p:cNvPr>
            <p:cNvSpPr/>
            <p:nvPr/>
          </p:nvSpPr>
          <p:spPr>
            <a:xfrm>
              <a:off x="2814489" y="4147675"/>
              <a:ext cx="1229016" cy="546550"/>
            </a:xfrm>
            <a:prstGeom prst="rect">
              <a:avLst/>
            </a:prstGeom>
            <a:noFill/>
          </p:spPr>
          <p:txBody>
            <a:bodyPr wrap="square" lIns="74295" tIns="37148" rIns="74295" bIns="37148">
              <a:spAutoFit/>
            </a:bodyPr>
            <a:lstStyle/>
            <a:p>
              <a:pPr algn="ctr"/>
              <a:r>
                <a:rPr lang="en-US" sz="5400" b="1" dirty="0">
                  <a:ln w="9525">
                    <a:solidFill>
                      <a:schemeClr val="bg1"/>
                    </a:solidFill>
                    <a:prstDash val="solid"/>
                  </a:ln>
                  <a:solidFill>
                    <a:srgbClr val="7030A0"/>
                  </a:solidFill>
                  <a:effectLst>
                    <a:outerShdw blurRad="12700" dist="38100" dir="2700000" algn="tl" rotWithShape="0">
                      <a:schemeClr val="accent5">
                        <a:lumMod val="60000"/>
                        <a:lumOff val="40000"/>
                      </a:schemeClr>
                    </a:outerShdw>
                  </a:effectLst>
                </a:rPr>
                <a:t>Keller</a:t>
              </a:r>
            </a:p>
          </p:txBody>
        </p:sp>
      </p:grpSp>
    </p:spTree>
    <p:extLst>
      <p:ext uri="{BB962C8B-B14F-4D97-AF65-F5344CB8AC3E}">
        <p14:creationId xmlns:p14="http://schemas.microsoft.com/office/powerpoint/2010/main" val="2832278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1D42023-B8A5-4313-A7CE-412F68208BE2}"/>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pic>
        <p:nvPicPr>
          <p:cNvPr id="10" name="Picture 9">
            <a:extLst>
              <a:ext uri="{FF2B5EF4-FFF2-40B4-BE49-F238E27FC236}">
                <a16:creationId xmlns:a16="http://schemas.microsoft.com/office/drawing/2014/main" id="{150776C3-9E1B-49C2-BD37-249A526ED039}"/>
              </a:ext>
            </a:extLst>
          </p:cNvPr>
          <p:cNvPicPr>
            <a:picLocks noChangeAspect="1"/>
          </p:cNvPicPr>
          <p:nvPr/>
        </p:nvPicPr>
        <p:blipFill rotWithShape="1">
          <a:blip r:embed="rId2"/>
          <a:srcRect l="3147" t="5578" r="5440" b="4728"/>
          <a:stretch/>
        </p:blipFill>
        <p:spPr>
          <a:xfrm>
            <a:off x="712637" y="2391506"/>
            <a:ext cx="10832249" cy="1510999"/>
          </a:xfrm>
          <a:prstGeom prst="rect">
            <a:avLst/>
          </a:prstGeom>
        </p:spPr>
      </p:pic>
      <p:sp>
        <p:nvSpPr>
          <p:cNvPr id="11" name="Subtitle 2">
            <a:extLst>
              <a:ext uri="{FF2B5EF4-FFF2-40B4-BE49-F238E27FC236}">
                <a16:creationId xmlns:a16="http://schemas.microsoft.com/office/drawing/2014/main" id="{8D019431-ED5B-4314-88A4-0B06F1101028}"/>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a:t>Task 1</a:t>
            </a:r>
          </a:p>
          <a:p>
            <a:endParaRPr lang="en-GB" sz="4400" u="sng" dirty="0"/>
          </a:p>
        </p:txBody>
      </p:sp>
    </p:spTree>
    <p:extLst>
      <p:ext uri="{BB962C8B-B14F-4D97-AF65-F5344CB8AC3E}">
        <p14:creationId xmlns:p14="http://schemas.microsoft.com/office/powerpoint/2010/main" val="1973155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1A88B-06E4-49C3-B75F-D24B407E86EA}"/>
              </a:ext>
            </a:extLst>
          </p:cNvPr>
          <p:cNvSpPr>
            <a:spLocks noGrp="1"/>
          </p:cNvSpPr>
          <p:nvPr>
            <p:ph type="title"/>
          </p:nvPr>
        </p:nvSpPr>
        <p:spPr>
          <a:xfrm>
            <a:off x="838200" y="196313"/>
            <a:ext cx="10515600" cy="1325563"/>
          </a:xfrm>
          <a:solidFill>
            <a:srgbClr val="FF0000"/>
          </a:solidFill>
        </p:spPr>
        <p:txBody>
          <a:bodyPr/>
          <a:lstStyle/>
          <a:p>
            <a:pPr algn="ctr"/>
            <a:r>
              <a:rPr lang="en-GB" u="sng" dirty="0"/>
              <a:t>Silky Soft Playdoh</a:t>
            </a:r>
          </a:p>
        </p:txBody>
      </p:sp>
      <p:sp>
        <p:nvSpPr>
          <p:cNvPr id="4" name="Rectangle 3">
            <a:extLst>
              <a:ext uri="{FF2B5EF4-FFF2-40B4-BE49-F238E27FC236}">
                <a16:creationId xmlns:a16="http://schemas.microsoft.com/office/drawing/2014/main" id="{B8B16953-4D4F-4D20-9449-3A69716D27C2}"/>
              </a:ext>
            </a:extLst>
          </p:cNvPr>
          <p:cNvSpPr/>
          <p:nvPr/>
        </p:nvSpPr>
        <p:spPr>
          <a:xfrm>
            <a:off x="708072" y="1134498"/>
            <a:ext cx="10775851" cy="4493538"/>
          </a:xfrm>
          <a:prstGeom prst="rect">
            <a:avLst/>
          </a:prstGeom>
        </p:spPr>
        <p:txBody>
          <a:bodyPr wrap="square">
            <a:spAutoFit/>
          </a:bodyPr>
          <a:lstStyle/>
          <a:p>
            <a:endParaRPr lang="en-GB" sz="2800" b="0" i="0" u="none" strike="noStrike" baseline="0" dirty="0">
              <a:solidFill>
                <a:srgbClr val="000000"/>
              </a:solidFill>
              <a:latin typeface="+mj-lt"/>
            </a:endParaRPr>
          </a:p>
          <a:p>
            <a:pPr algn="ctr"/>
            <a:r>
              <a:rPr lang="en-GB" sz="2800" b="1" dirty="0">
                <a:latin typeface="+mj-lt"/>
              </a:rPr>
              <a:t>You will need</a:t>
            </a:r>
            <a:endParaRPr lang="en-GB" sz="2800" dirty="0">
              <a:latin typeface="+mj-lt"/>
            </a:endParaRPr>
          </a:p>
          <a:p>
            <a:pPr algn="ctr"/>
            <a:r>
              <a:rPr lang="en-GB" dirty="0"/>
              <a:t>8 tbsp plain flour</a:t>
            </a:r>
          </a:p>
          <a:p>
            <a:pPr algn="ctr"/>
            <a:r>
              <a:rPr lang="en-GB" dirty="0"/>
              <a:t>2 tbsp table salt</a:t>
            </a:r>
          </a:p>
          <a:p>
            <a:pPr algn="ctr"/>
            <a:r>
              <a:rPr lang="en-GB" dirty="0"/>
              <a:t>60ml warm water</a:t>
            </a:r>
          </a:p>
          <a:p>
            <a:pPr algn="ctr"/>
            <a:r>
              <a:rPr lang="en-GB" dirty="0"/>
              <a:t>food colouring</a:t>
            </a:r>
          </a:p>
          <a:p>
            <a:pPr algn="ctr"/>
            <a:r>
              <a:rPr lang="en-GB" dirty="0"/>
              <a:t>1 tbsp vegetable oil</a:t>
            </a:r>
          </a:p>
          <a:p>
            <a:pPr algn="ctr"/>
            <a:r>
              <a:rPr lang="en-GB" sz="2800" b="1" i="0" u="none" strike="noStrike" baseline="0" dirty="0">
                <a:solidFill>
                  <a:srgbClr val="000000"/>
                </a:solidFill>
                <a:latin typeface="+mj-lt"/>
              </a:rPr>
              <a:t>Method </a:t>
            </a:r>
            <a:endParaRPr lang="en-GB" sz="2800" b="0" i="0" u="none" strike="noStrike" baseline="0" dirty="0">
              <a:solidFill>
                <a:srgbClr val="000000"/>
              </a:solidFill>
              <a:latin typeface="+mj-lt"/>
            </a:endParaRPr>
          </a:p>
          <a:p>
            <a:pPr algn="ctr"/>
            <a:r>
              <a:rPr lang="en-GB" dirty="0"/>
              <a:t>1. Mix the flour and salt in a large bowl. In a separate bowl mix together the water, a few drops of food colouring and the oil.</a:t>
            </a:r>
          </a:p>
          <a:p>
            <a:pPr algn="ctr"/>
            <a:r>
              <a:rPr lang="en-GB" dirty="0"/>
              <a:t>2. Pour the coloured water into the flour mix and bring together with a spoon.</a:t>
            </a:r>
          </a:p>
          <a:p>
            <a:pPr algn="ctr"/>
            <a:r>
              <a:rPr lang="en-GB" dirty="0"/>
              <a:t>3. Dust a work surface with a little flour and turn out the dough. Knead together for a few minutes to form a smooth, pliable dough. If you want a more intense colour you can work in a few extra drops of food colouring.</a:t>
            </a:r>
          </a:p>
          <a:p>
            <a:pPr algn="ctr"/>
            <a:r>
              <a:rPr lang="en-GB" dirty="0"/>
              <a:t>4. Store in a plastic sandwich bag (squeeze out the air) in the fridge to keep it fresh</a:t>
            </a:r>
          </a:p>
        </p:txBody>
      </p:sp>
      <p:sp>
        <p:nvSpPr>
          <p:cNvPr id="7" name="Title 1">
            <a:extLst>
              <a:ext uri="{FF2B5EF4-FFF2-40B4-BE49-F238E27FC236}">
                <a16:creationId xmlns:a16="http://schemas.microsoft.com/office/drawing/2014/main" id="{F27A843D-DDC6-4690-8B1E-028BC9EB6A88}"/>
              </a:ext>
            </a:extLst>
          </p:cNvPr>
          <p:cNvSpPr txBox="1">
            <a:spLocks/>
          </p:cNvSpPr>
          <p:nvPr/>
        </p:nvSpPr>
        <p:spPr>
          <a:xfrm>
            <a:off x="478300" y="5628036"/>
            <a:ext cx="11235397" cy="1083095"/>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t>For lots more sensory playdoh ideas and recipes take a look at the </a:t>
            </a:r>
            <a:r>
              <a:rPr lang="en-GB" sz="3200" b="1" u="sng" dirty="0" err="1"/>
              <a:t>twinkl</a:t>
            </a:r>
            <a:r>
              <a:rPr lang="en-GB" sz="3200" b="1" dirty="0"/>
              <a:t> website! </a:t>
            </a:r>
            <a:r>
              <a:rPr lang="en-GB" sz="1800" b="1" dirty="0">
                <a:solidFill>
                  <a:schemeClr val="accent1"/>
                </a:solidFill>
              </a:rPr>
              <a:t>(</a:t>
            </a:r>
            <a:r>
              <a:rPr lang="en-GB" sz="1800" b="1" dirty="0">
                <a:solidFill>
                  <a:schemeClr val="accent1"/>
                </a:solidFill>
                <a:hlinkClick r:id="rId2">
                  <a:extLst>
                    <a:ext uri="{A12FA001-AC4F-418D-AE19-62706E023703}">
                      <ahyp:hlinkClr xmlns:ahyp="http://schemas.microsoft.com/office/drawing/2018/hyperlinkcolor" val="tx"/>
                    </a:ext>
                  </a:extLst>
                </a:hlinkClick>
              </a:rPr>
              <a:t>https://www.twinkl.co.uk/search?term=playdough+recipe</a:t>
            </a:r>
            <a:r>
              <a:rPr lang="en-GB" sz="1800" b="1" dirty="0">
                <a:solidFill>
                  <a:schemeClr val="accent1"/>
                </a:solidFill>
              </a:rPr>
              <a:t>)</a:t>
            </a:r>
            <a:endParaRPr lang="en-GB" sz="3200" b="1" dirty="0">
              <a:solidFill>
                <a:schemeClr val="accent1"/>
              </a:solidFill>
            </a:endParaRPr>
          </a:p>
        </p:txBody>
      </p:sp>
    </p:spTree>
    <p:extLst>
      <p:ext uri="{BB962C8B-B14F-4D97-AF65-F5344CB8AC3E}">
        <p14:creationId xmlns:p14="http://schemas.microsoft.com/office/powerpoint/2010/main" val="2061296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16875EF-8255-455D-9C5C-BD329BBA6939}"/>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6" name="Subtitle 2">
            <a:extLst>
              <a:ext uri="{FF2B5EF4-FFF2-40B4-BE49-F238E27FC236}">
                <a16:creationId xmlns:a16="http://schemas.microsoft.com/office/drawing/2014/main" id="{5E5D6FF7-5892-4858-B2B5-7704253E40E3}"/>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a:t>Task 2</a:t>
            </a:r>
          </a:p>
          <a:p>
            <a:endParaRPr lang="en-GB" sz="4400" u="sng" dirty="0"/>
          </a:p>
        </p:txBody>
      </p:sp>
      <p:pic>
        <p:nvPicPr>
          <p:cNvPr id="7" name="Picture 6">
            <a:extLst>
              <a:ext uri="{FF2B5EF4-FFF2-40B4-BE49-F238E27FC236}">
                <a16:creationId xmlns:a16="http://schemas.microsoft.com/office/drawing/2014/main" id="{ED8F645E-CB06-4115-B43F-254C38071CBD}"/>
              </a:ext>
            </a:extLst>
          </p:cNvPr>
          <p:cNvPicPr>
            <a:picLocks noChangeAspect="1"/>
          </p:cNvPicPr>
          <p:nvPr/>
        </p:nvPicPr>
        <p:blipFill rotWithShape="1">
          <a:blip r:embed="rId2"/>
          <a:srcRect l="3191" t="5348" r="10172" b="3292"/>
          <a:stretch/>
        </p:blipFill>
        <p:spPr>
          <a:xfrm>
            <a:off x="897026" y="2433101"/>
            <a:ext cx="10521248" cy="1638177"/>
          </a:xfrm>
          <a:prstGeom prst="rect">
            <a:avLst/>
          </a:prstGeom>
        </p:spPr>
      </p:pic>
    </p:spTree>
    <p:extLst>
      <p:ext uri="{BB962C8B-B14F-4D97-AF65-F5344CB8AC3E}">
        <p14:creationId xmlns:p14="http://schemas.microsoft.com/office/powerpoint/2010/main" val="20453020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4DE5D80-1745-401C-B3DB-2CAD2A9863B5}"/>
              </a:ext>
            </a:extLst>
          </p:cNvPr>
          <p:cNvSpPr>
            <a:spLocks noGrp="1"/>
          </p:cNvSpPr>
          <p:nvPr>
            <p:ph type="title"/>
          </p:nvPr>
        </p:nvSpPr>
        <p:spPr>
          <a:xfrm>
            <a:off x="838200" y="196313"/>
            <a:ext cx="10515600" cy="1325563"/>
          </a:xfrm>
          <a:solidFill>
            <a:srgbClr val="FFC000"/>
          </a:solidFill>
        </p:spPr>
        <p:txBody>
          <a:bodyPr/>
          <a:lstStyle/>
          <a:p>
            <a:pPr algn="ctr"/>
            <a:r>
              <a:rPr lang="en-GB" u="sng" dirty="0"/>
              <a:t>Sensory stories</a:t>
            </a:r>
          </a:p>
        </p:txBody>
      </p:sp>
      <p:sp>
        <p:nvSpPr>
          <p:cNvPr id="5" name="Rectangle 4">
            <a:extLst>
              <a:ext uri="{FF2B5EF4-FFF2-40B4-BE49-F238E27FC236}">
                <a16:creationId xmlns:a16="http://schemas.microsoft.com/office/drawing/2014/main" id="{8CF695FA-7A92-4857-81D1-D6979B9CFFEA}"/>
              </a:ext>
            </a:extLst>
          </p:cNvPr>
          <p:cNvSpPr/>
          <p:nvPr/>
        </p:nvSpPr>
        <p:spPr>
          <a:xfrm>
            <a:off x="3746272" y="2112719"/>
            <a:ext cx="7607528" cy="3108543"/>
          </a:xfrm>
          <a:prstGeom prst="rect">
            <a:avLst/>
          </a:prstGeom>
        </p:spPr>
        <p:txBody>
          <a:bodyPr wrap="square">
            <a:spAutoFit/>
          </a:bodyPr>
          <a:lstStyle/>
          <a:p>
            <a:endParaRPr lang="en-GB" sz="2000" b="0" i="0" u="none" strike="noStrike" baseline="0" dirty="0">
              <a:solidFill>
                <a:srgbClr val="000000"/>
              </a:solidFill>
              <a:latin typeface="Tuffy"/>
            </a:endParaRPr>
          </a:p>
          <a:p>
            <a:pPr algn="ctr"/>
            <a:r>
              <a:rPr lang="en-GB" sz="3200" b="1" dirty="0">
                <a:solidFill>
                  <a:srgbClr val="000000"/>
                </a:solidFill>
                <a:latin typeface="+mj-lt"/>
              </a:rPr>
              <a:t>Choosing a story</a:t>
            </a:r>
          </a:p>
          <a:p>
            <a:pPr algn="ctr"/>
            <a:r>
              <a:rPr lang="en-GB" dirty="0">
                <a:solidFill>
                  <a:srgbClr val="000000"/>
                </a:solidFill>
                <a:latin typeface="+mj-lt"/>
              </a:rPr>
              <a:t>Try to find a story/book that has lots of repetition, actions and excitement to it. </a:t>
            </a:r>
          </a:p>
          <a:p>
            <a:pPr algn="ctr"/>
            <a:endParaRPr lang="en-GB" dirty="0">
              <a:solidFill>
                <a:srgbClr val="000000"/>
              </a:solidFill>
              <a:latin typeface="+mj-lt"/>
            </a:endParaRPr>
          </a:p>
          <a:p>
            <a:pPr algn="ctr"/>
            <a:r>
              <a:rPr lang="en-GB" dirty="0">
                <a:solidFill>
                  <a:srgbClr val="000000"/>
                </a:solidFill>
                <a:latin typeface="+mj-lt"/>
              </a:rPr>
              <a:t>In class we enjoy reading the same story over and over again so that we can really begin to understand it and anticipate what is going to happen next. </a:t>
            </a:r>
          </a:p>
          <a:p>
            <a:pPr algn="ctr"/>
            <a:endParaRPr lang="en-GB" dirty="0">
              <a:solidFill>
                <a:srgbClr val="000000"/>
              </a:solidFill>
              <a:latin typeface="+mj-lt"/>
            </a:endParaRPr>
          </a:p>
          <a:p>
            <a:pPr algn="ctr"/>
            <a:r>
              <a:rPr lang="en-GB" dirty="0">
                <a:solidFill>
                  <a:srgbClr val="000000"/>
                </a:solidFill>
                <a:latin typeface="+mj-lt"/>
              </a:rPr>
              <a:t>Incorporate lots of actions, signs and maybe even props to create a fun sensory story!</a:t>
            </a:r>
          </a:p>
          <a:p>
            <a:pPr algn="ctr"/>
            <a:endParaRPr lang="en-GB" dirty="0">
              <a:solidFill>
                <a:srgbClr val="000000"/>
              </a:solidFill>
              <a:latin typeface="+mj-lt"/>
            </a:endParaRPr>
          </a:p>
        </p:txBody>
      </p:sp>
      <p:pic>
        <p:nvPicPr>
          <p:cNvPr id="9218" name="Picture 2" descr="Image result for books">
            <a:extLst>
              <a:ext uri="{FF2B5EF4-FFF2-40B4-BE49-F238E27FC236}">
                <a16:creationId xmlns:a16="http://schemas.microsoft.com/office/drawing/2014/main" id="{0D9A150D-89F3-4B7D-9A4C-9D598577897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6732" r="27505"/>
          <a:stretch/>
        </p:blipFill>
        <p:spPr bwMode="auto">
          <a:xfrm>
            <a:off x="1223890" y="1569182"/>
            <a:ext cx="2266817" cy="5092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443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A50E742-7CBC-4182-AC1F-D9528D44FA8B}"/>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5" name="Subtitle 2">
            <a:extLst>
              <a:ext uri="{FF2B5EF4-FFF2-40B4-BE49-F238E27FC236}">
                <a16:creationId xmlns:a16="http://schemas.microsoft.com/office/drawing/2014/main" id="{F59839E1-402E-401C-BF2F-A588EA86CCFD}"/>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a:t>Task 3</a:t>
            </a:r>
          </a:p>
          <a:p>
            <a:endParaRPr lang="en-GB" sz="4400" u="sng" dirty="0"/>
          </a:p>
        </p:txBody>
      </p:sp>
      <p:pic>
        <p:nvPicPr>
          <p:cNvPr id="6" name="Picture 5">
            <a:extLst>
              <a:ext uri="{FF2B5EF4-FFF2-40B4-BE49-F238E27FC236}">
                <a16:creationId xmlns:a16="http://schemas.microsoft.com/office/drawing/2014/main" id="{252253C7-E80D-46EE-B69B-166EB7BA7672}"/>
              </a:ext>
            </a:extLst>
          </p:cNvPr>
          <p:cNvPicPr>
            <a:picLocks noChangeAspect="1"/>
          </p:cNvPicPr>
          <p:nvPr/>
        </p:nvPicPr>
        <p:blipFill rotWithShape="1">
          <a:blip r:embed="rId2"/>
          <a:srcRect l="1038" t="1841" r="1267" b="4339"/>
          <a:stretch/>
        </p:blipFill>
        <p:spPr>
          <a:xfrm>
            <a:off x="783877" y="2208627"/>
            <a:ext cx="10653158" cy="2532185"/>
          </a:xfrm>
          <a:prstGeom prst="rect">
            <a:avLst/>
          </a:prstGeom>
          <a:blipFill>
            <a:blip r:embed="rId3"/>
            <a:tile tx="0" ty="0" sx="100000" sy="100000" flip="none" algn="tl"/>
          </a:blipFill>
        </p:spPr>
      </p:pic>
      <p:sp>
        <p:nvSpPr>
          <p:cNvPr id="7" name="TextBox 6">
            <a:extLst>
              <a:ext uri="{FF2B5EF4-FFF2-40B4-BE49-F238E27FC236}">
                <a16:creationId xmlns:a16="http://schemas.microsoft.com/office/drawing/2014/main" id="{96984759-A9D0-4E7D-BC29-754D32AD0B37}"/>
              </a:ext>
            </a:extLst>
          </p:cNvPr>
          <p:cNvSpPr txBox="1"/>
          <p:nvPr/>
        </p:nvSpPr>
        <p:spPr>
          <a:xfrm>
            <a:off x="754965" y="2023961"/>
            <a:ext cx="253218" cy="369332"/>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3847022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DB486B7-7DE4-489D-86E9-822C22603560}"/>
              </a:ext>
            </a:extLst>
          </p:cNvPr>
          <p:cNvSpPr>
            <a:spLocks noGrp="1"/>
          </p:cNvSpPr>
          <p:nvPr>
            <p:ph type="title"/>
          </p:nvPr>
        </p:nvSpPr>
        <p:spPr>
          <a:xfrm>
            <a:off x="838200" y="196313"/>
            <a:ext cx="10515600" cy="1325563"/>
          </a:xfrm>
          <a:solidFill>
            <a:srgbClr val="00B050"/>
          </a:solidFill>
        </p:spPr>
        <p:txBody>
          <a:bodyPr/>
          <a:lstStyle/>
          <a:p>
            <a:pPr algn="ctr"/>
            <a:r>
              <a:rPr lang="en-GB" u="sng" dirty="0"/>
              <a:t>Sounds</a:t>
            </a:r>
          </a:p>
        </p:txBody>
      </p:sp>
      <p:sp>
        <p:nvSpPr>
          <p:cNvPr id="5" name="Rectangle 4">
            <a:extLst>
              <a:ext uri="{FF2B5EF4-FFF2-40B4-BE49-F238E27FC236}">
                <a16:creationId xmlns:a16="http://schemas.microsoft.com/office/drawing/2014/main" id="{0316D1BA-1699-430B-AE9B-109563D9BBA1}"/>
              </a:ext>
            </a:extLst>
          </p:cNvPr>
          <p:cNvSpPr/>
          <p:nvPr/>
        </p:nvSpPr>
        <p:spPr>
          <a:xfrm>
            <a:off x="701665" y="1685360"/>
            <a:ext cx="6925178" cy="4216539"/>
          </a:xfrm>
          <a:prstGeom prst="rect">
            <a:avLst/>
          </a:prstGeom>
        </p:spPr>
        <p:txBody>
          <a:bodyPr wrap="square">
            <a:spAutoFit/>
          </a:bodyPr>
          <a:lstStyle/>
          <a:p>
            <a:endParaRPr lang="en-GB" sz="2000" b="0" i="0" u="none" strike="noStrike" baseline="0" dirty="0">
              <a:solidFill>
                <a:srgbClr val="000000"/>
              </a:solidFill>
              <a:latin typeface="Tuffy"/>
            </a:endParaRPr>
          </a:p>
          <a:p>
            <a:pPr algn="ctr"/>
            <a:r>
              <a:rPr lang="en-GB" sz="3200" b="1" dirty="0">
                <a:solidFill>
                  <a:srgbClr val="000000"/>
                </a:solidFill>
                <a:latin typeface="+mj-lt"/>
              </a:rPr>
              <a:t>Making noise and exploring sound</a:t>
            </a:r>
          </a:p>
          <a:p>
            <a:pPr algn="ctr"/>
            <a:endParaRPr lang="en-GB" dirty="0">
              <a:solidFill>
                <a:srgbClr val="000000"/>
              </a:solidFill>
              <a:latin typeface="+mj-lt"/>
            </a:endParaRPr>
          </a:p>
          <a:p>
            <a:pPr algn="ctr"/>
            <a:r>
              <a:rPr lang="en-GB" dirty="0">
                <a:solidFill>
                  <a:srgbClr val="000000"/>
                </a:solidFill>
                <a:latin typeface="+mj-lt"/>
              </a:rPr>
              <a:t>Explore everything around you! </a:t>
            </a:r>
          </a:p>
          <a:p>
            <a:pPr algn="ctr"/>
            <a:endParaRPr lang="en-GB" dirty="0">
              <a:solidFill>
                <a:srgbClr val="000000"/>
              </a:solidFill>
              <a:latin typeface="+mj-lt"/>
            </a:endParaRPr>
          </a:p>
          <a:p>
            <a:pPr algn="ctr"/>
            <a:r>
              <a:rPr lang="en-GB" dirty="0">
                <a:solidFill>
                  <a:srgbClr val="000000"/>
                </a:solidFill>
                <a:latin typeface="+mj-lt"/>
              </a:rPr>
              <a:t>Make fun with house hold utensils and objects, for example, students can work on their fine motor skills by being presented with a range of different objects – can they pick them up and drop them on the floor? Which one is the loudest? </a:t>
            </a:r>
          </a:p>
          <a:p>
            <a:pPr algn="ctr"/>
            <a:endParaRPr lang="en-GB" dirty="0">
              <a:solidFill>
                <a:srgbClr val="000000"/>
              </a:solidFill>
              <a:latin typeface="+mj-lt"/>
            </a:endParaRPr>
          </a:p>
          <a:p>
            <a:pPr algn="ctr"/>
            <a:r>
              <a:rPr lang="en-GB" dirty="0">
                <a:solidFill>
                  <a:srgbClr val="000000"/>
                </a:solidFill>
                <a:latin typeface="+mj-lt"/>
              </a:rPr>
              <a:t>Can they hold one object and hit it onto another, for example, using sticks or wooden spoons and hitting them onto pans to make sounds? </a:t>
            </a:r>
          </a:p>
          <a:p>
            <a:pPr algn="ctr"/>
            <a:endParaRPr lang="en-GB" dirty="0">
              <a:solidFill>
                <a:srgbClr val="000000"/>
              </a:solidFill>
              <a:latin typeface="+mj-lt"/>
            </a:endParaRPr>
          </a:p>
          <a:p>
            <a:pPr algn="ctr"/>
            <a:endParaRPr lang="en-GB" dirty="0">
              <a:solidFill>
                <a:srgbClr val="000000"/>
              </a:solidFill>
              <a:latin typeface="+mj-lt"/>
            </a:endParaRPr>
          </a:p>
        </p:txBody>
      </p:sp>
      <p:pic>
        <p:nvPicPr>
          <p:cNvPr id="8" name="Picture 2" descr="Image result for pots and pans drums">
            <a:extLst>
              <a:ext uri="{FF2B5EF4-FFF2-40B4-BE49-F238E27FC236}">
                <a16:creationId xmlns:a16="http://schemas.microsoft.com/office/drawing/2014/main" id="{2DA6813C-C729-4870-B0F9-22DA297290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7747" y="2017775"/>
            <a:ext cx="3326053" cy="3501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0060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9913D61-2ADA-4AC4-B11C-BB75BE7C029E}"/>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5" name="Subtitle 2">
            <a:extLst>
              <a:ext uri="{FF2B5EF4-FFF2-40B4-BE49-F238E27FC236}">
                <a16:creationId xmlns:a16="http://schemas.microsoft.com/office/drawing/2014/main" id="{E505A78A-1760-4D84-A207-5E0E3F108871}"/>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a:t>Task 4</a:t>
            </a:r>
          </a:p>
          <a:p>
            <a:endParaRPr lang="en-GB" sz="4400" u="sng" dirty="0"/>
          </a:p>
        </p:txBody>
      </p:sp>
      <p:pic>
        <p:nvPicPr>
          <p:cNvPr id="7" name="Picture 6">
            <a:extLst>
              <a:ext uri="{FF2B5EF4-FFF2-40B4-BE49-F238E27FC236}">
                <a16:creationId xmlns:a16="http://schemas.microsoft.com/office/drawing/2014/main" id="{EAE95625-B635-43AA-854E-0C25A2360B50}"/>
              </a:ext>
            </a:extLst>
          </p:cNvPr>
          <p:cNvPicPr>
            <a:picLocks noChangeAspect="1"/>
          </p:cNvPicPr>
          <p:nvPr/>
        </p:nvPicPr>
        <p:blipFill rotWithShape="1">
          <a:blip r:embed="rId2"/>
          <a:srcRect l="2308" t="6103" r="4520" b="5170"/>
          <a:stretch/>
        </p:blipFill>
        <p:spPr>
          <a:xfrm>
            <a:off x="806450" y="2332432"/>
            <a:ext cx="10579100" cy="1303733"/>
          </a:xfrm>
          <a:prstGeom prst="rect">
            <a:avLst/>
          </a:prstGeom>
        </p:spPr>
      </p:pic>
    </p:spTree>
    <p:extLst>
      <p:ext uri="{BB962C8B-B14F-4D97-AF65-F5344CB8AC3E}">
        <p14:creationId xmlns:p14="http://schemas.microsoft.com/office/powerpoint/2010/main" val="5388124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16F6B26-50EB-42F2-B5D8-49583B4FA670}"/>
              </a:ext>
            </a:extLst>
          </p:cNvPr>
          <p:cNvSpPr>
            <a:spLocks noGrp="1"/>
          </p:cNvSpPr>
          <p:nvPr>
            <p:ph type="title"/>
          </p:nvPr>
        </p:nvSpPr>
        <p:spPr>
          <a:xfrm>
            <a:off x="838200" y="196313"/>
            <a:ext cx="10515600" cy="1325563"/>
          </a:xfrm>
          <a:solidFill>
            <a:srgbClr val="00B0F0"/>
          </a:solidFill>
        </p:spPr>
        <p:txBody>
          <a:bodyPr/>
          <a:lstStyle/>
          <a:p>
            <a:pPr algn="ctr"/>
            <a:r>
              <a:rPr lang="en-GB" u="sng" dirty="0"/>
              <a:t>Chocolate Easter egg nest cakes</a:t>
            </a:r>
          </a:p>
        </p:txBody>
      </p:sp>
      <p:sp>
        <p:nvSpPr>
          <p:cNvPr id="5" name="Rectangle 4">
            <a:extLst>
              <a:ext uri="{FF2B5EF4-FFF2-40B4-BE49-F238E27FC236}">
                <a16:creationId xmlns:a16="http://schemas.microsoft.com/office/drawing/2014/main" id="{9E957199-DBE1-436A-8E42-26E63E28C951}"/>
              </a:ext>
            </a:extLst>
          </p:cNvPr>
          <p:cNvSpPr/>
          <p:nvPr/>
        </p:nvSpPr>
        <p:spPr>
          <a:xfrm>
            <a:off x="457200" y="1648876"/>
            <a:ext cx="11353800" cy="4801314"/>
          </a:xfrm>
          <a:prstGeom prst="rect">
            <a:avLst/>
          </a:prstGeom>
        </p:spPr>
        <p:txBody>
          <a:bodyPr wrap="square">
            <a:spAutoFit/>
          </a:bodyPr>
          <a:lstStyle/>
          <a:p>
            <a:pPr algn="ctr"/>
            <a:r>
              <a:rPr lang="en-GB" b="0" i="0" u="none" strike="noStrike" baseline="0" dirty="0">
                <a:solidFill>
                  <a:srgbClr val="000000"/>
                </a:solidFill>
                <a:latin typeface="+mj-lt"/>
              </a:rPr>
              <a:t>As Easer is approaching we had some exciting recipes we were planning on following in our cooking lessons at school, here’s a </a:t>
            </a:r>
            <a:r>
              <a:rPr lang="en-GB" dirty="0">
                <a:solidFill>
                  <a:srgbClr val="000000"/>
                </a:solidFill>
                <a:latin typeface="+mj-lt"/>
              </a:rPr>
              <a:t>easy one to follow at home</a:t>
            </a:r>
            <a:r>
              <a:rPr lang="en-GB" b="0" i="0" u="none" strike="noStrike" baseline="0" dirty="0">
                <a:solidFill>
                  <a:srgbClr val="000000"/>
                </a:solidFill>
                <a:latin typeface="+mj-lt"/>
              </a:rPr>
              <a:t>. </a:t>
            </a:r>
            <a:endParaRPr lang="en-GB" dirty="0">
              <a:solidFill>
                <a:srgbClr val="000000"/>
              </a:solidFill>
              <a:latin typeface="+mj-lt"/>
            </a:endParaRPr>
          </a:p>
          <a:p>
            <a:pPr algn="ctr"/>
            <a:endParaRPr lang="en-GB" b="0" i="0" u="none" strike="noStrike" baseline="0" dirty="0">
              <a:solidFill>
                <a:srgbClr val="000000"/>
              </a:solidFill>
              <a:latin typeface="+mj-lt"/>
            </a:endParaRPr>
          </a:p>
          <a:p>
            <a:r>
              <a:rPr lang="en-GB" b="1" dirty="0">
                <a:solidFill>
                  <a:srgbClr val="000000"/>
                </a:solidFill>
                <a:latin typeface="+mj-lt"/>
              </a:rPr>
              <a:t>Ingredients </a:t>
            </a:r>
          </a:p>
          <a:p>
            <a:r>
              <a:rPr lang="en-GB" dirty="0">
                <a:latin typeface="+mj-lt"/>
              </a:rPr>
              <a:t>225g/8oz plain chocolate, broken into pieces</a:t>
            </a:r>
          </a:p>
          <a:p>
            <a:r>
              <a:rPr lang="en-GB" dirty="0">
                <a:latin typeface="+mj-lt"/>
              </a:rPr>
              <a:t>2 tbsp golden syrup</a:t>
            </a:r>
          </a:p>
          <a:p>
            <a:r>
              <a:rPr lang="en-GB" dirty="0">
                <a:latin typeface="+mj-lt"/>
              </a:rPr>
              <a:t>50g/2oz butter</a:t>
            </a:r>
          </a:p>
          <a:p>
            <a:r>
              <a:rPr lang="en-GB" dirty="0">
                <a:latin typeface="+mj-lt"/>
              </a:rPr>
              <a:t>75g/3oz cornflakes</a:t>
            </a:r>
          </a:p>
          <a:p>
            <a:r>
              <a:rPr lang="en-GB" dirty="0">
                <a:latin typeface="+mj-lt"/>
              </a:rPr>
              <a:t>36 mini chocolate eggs</a:t>
            </a:r>
          </a:p>
          <a:p>
            <a:endParaRPr lang="en-GB" dirty="0">
              <a:latin typeface="+mj-lt"/>
            </a:endParaRPr>
          </a:p>
          <a:p>
            <a:r>
              <a:rPr lang="en-GB" b="1" i="0" u="none" strike="noStrike" baseline="0" dirty="0">
                <a:solidFill>
                  <a:srgbClr val="000000"/>
                </a:solidFill>
                <a:latin typeface="+mj-lt"/>
              </a:rPr>
              <a:t>Method</a:t>
            </a:r>
          </a:p>
          <a:p>
            <a:r>
              <a:rPr lang="en-GB" dirty="0">
                <a:latin typeface="+mj-lt"/>
              </a:rPr>
              <a:t>Line a 12-hole fairy cake tin with paper cases.</a:t>
            </a:r>
          </a:p>
          <a:p>
            <a:r>
              <a:rPr lang="en-GB" dirty="0">
                <a:latin typeface="+mj-lt"/>
              </a:rPr>
              <a:t>Melt the chocolate, golden syrup and butter in a bowl set over a pan of gently simmering water, (do not let the base of the bowl touch the water). Stir the mixture until smooth.</a:t>
            </a:r>
          </a:p>
          <a:p>
            <a:r>
              <a:rPr lang="en-GB" dirty="0">
                <a:latin typeface="+mj-lt"/>
              </a:rPr>
              <a:t>Remove the bowl from the heat and gently stir in the cornflakes until all of the cereal is coated in the chocolate.</a:t>
            </a:r>
          </a:p>
          <a:p>
            <a:r>
              <a:rPr lang="en-GB" dirty="0">
                <a:latin typeface="+mj-lt"/>
              </a:rPr>
              <a:t>Divide the mixture between the paper cases and press 3 chocolate eggs into the centre of each nest. Chill in the fridge for 1 hour, or until completely set.</a:t>
            </a:r>
          </a:p>
        </p:txBody>
      </p:sp>
      <p:pic>
        <p:nvPicPr>
          <p:cNvPr id="10242" name="Picture 2" descr="Chocolate Easter egg nest cakes">
            <a:extLst>
              <a:ext uri="{FF2B5EF4-FFF2-40B4-BE49-F238E27FC236}">
                <a16:creationId xmlns:a16="http://schemas.microsoft.com/office/drawing/2014/main" id="{F48F6D8B-2A8A-4B48-A27B-6D41D24A39E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675" t="6836" r="6066" b="11957"/>
          <a:stretch/>
        </p:blipFill>
        <p:spPr bwMode="auto">
          <a:xfrm>
            <a:off x="8851900" y="2451099"/>
            <a:ext cx="2781300" cy="2143920"/>
          </a:xfrm>
          <a:prstGeom prst="rect">
            <a:avLst/>
          </a:prstGeom>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9695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305E48-8128-42A0-A30E-D4284758EBA5}"/>
              </a:ext>
            </a:extLst>
          </p:cNvPr>
          <p:cNvPicPr>
            <a:picLocks noChangeAspect="1"/>
          </p:cNvPicPr>
          <p:nvPr/>
        </p:nvPicPr>
        <p:blipFill>
          <a:blip r:embed="rId2"/>
          <a:stretch>
            <a:fillRect/>
          </a:stretch>
        </p:blipFill>
        <p:spPr>
          <a:xfrm>
            <a:off x="1881690" y="119727"/>
            <a:ext cx="9524248" cy="6618545"/>
          </a:xfrm>
          <a:prstGeom prst="rect">
            <a:avLst/>
          </a:prstGeom>
        </p:spPr>
      </p:pic>
      <p:sp>
        <p:nvSpPr>
          <p:cNvPr id="5" name="TextBox 4">
            <a:extLst>
              <a:ext uri="{FF2B5EF4-FFF2-40B4-BE49-F238E27FC236}">
                <a16:creationId xmlns:a16="http://schemas.microsoft.com/office/drawing/2014/main" id="{2FA68A3E-B3A6-4C2D-BEDA-9D0F893CD8F2}"/>
              </a:ext>
            </a:extLst>
          </p:cNvPr>
          <p:cNvSpPr txBox="1"/>
          <p:nvPr/>
        </p:nvSpPr>
        <p:spPr>
          <a:xfrm>
            <a:off x="138363" y="280737"/>
            <a:ext cx="1610226" cy="923330"/>
          </a:xfrm>
          <a:prstGeom prst="rect">
            <a:avLst/>
          </a:prstGeom>
          <a:noFill/>
        </p:spPr>
        <p:txBody>
          <a:bodyPr wrap="square" rtlCol="0">
            <a:spAutoFit/>
          </a:bodyPr>
          <a:lstStyle/>
          <a:p>
            <a:r>
              <a:rPr lang="en-GB" dirty="0"/>
              <a:t>Symbols to support language.</a:t>
            </a:r>
          </a:p>
        </p:txBody>
      </p:sp>
    </p:spTree>
    <p:extLst>
      <p:ext uri="{BB962C8B-B14F-4D97-AF65-F5344CB8AC3E}">
        <p14:creationId xmlns:p14="http://schemas.microsoft.com/office/powerpoint/2010/main" val="8292168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868B4AF-EE4C-431A-A7EE-45473D10A920}"/>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5" name="Subtitle 2">
            <a:extLst>
              <a:ext uri="{FF2B5EF4-FFF2-40B4-BE49-F238E27FC236}">
                <a16:creationId xmlns:a16="http://schemas.microsoft.com/office/drawing/2014/main" id="{BA49008D-A4F0-48BE-85EA-6A91882B92D1}"/>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a:t>Task 5</a:t>
            </a:r>
          </a:p>
          <a:p>
            <a:endParaRPr lang="en-GB" sz="4400" u="sng" dirty="0"/>
          </a:p>
        </p:txBody>
      </p:sp>
      <p:pic>
        <p:nvPicPr>
          <p:cNvPr id="6" name="Picture 5">
            <a:extLst>
              <a:ext uri="{FF2B5EF4-FFF2-40B4-BE49-F238E27FC236}">
                <a16:creationId xmlns:a16="http://schemas.microsoft.com/office/drawing/2014/main" id="{352EE6C5-D5C0-446D-8EB8-4B0421AD4BA6}"/>
              </a:ext>
            </a:extLst>
          </p:cNvPr>
          <p:cNvPicPr>
            <a:picLocks noChangeAspect="1"/>
          </p:cNvPicPr>
          <p:nvPr/>
        </p:nvPicPr>
        <p:blipFill rotWithShape="1">
          <a:blip r:embed="rId2"/>
          <a:srcRect l="2062" t="7407" r="1698" b="6878"/>
          <a:stretch/>
        </p:blipFill>
        <p:spPr>
          <a:xfrm>
            <a:off x="768350" y="2381250"/>
            <a:ext cx="10776536" cy="1178002"/>
          </a:xfrm>
          <a:prstGeom prst="rect">
            <a:avLst/>
          </a:prstGeom>
        </p:spPr>
      </p:pic>
    </p:spTree>
    <p:extLst>
      <p:ext uri="{BB962C8B-B14F-4D97-AF65-F5344CB8AC3E}">
        <p14:creationId xmlns:p14="http://schemas.microsoft.com/office/powerpoint/2010/main" val="2777417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1306E9D-1583-40EE-913A-91B071818B21}"/>
              </a:ext>
            </a:extLst>
          </p:cNvPr>
          <p:cNvSpPr>
            <a:spLocks noGrp="1"/>
          </p:cNvSpPr>
          <p:nvPr>
            <p:ph type="title"/>
          </p:nvPr>
        </p:nvSpPr>
        <p:spPr>
          <a:xfrm>
            <a:off x="838200" y="196313"/>
            <a:ext cx="10515600" cy="1325563"/>
          </a:xfrm>
          <a:solidFill>
            <a:srgbClr val="7030A0"/>
          </a:solidFill>
        </p:spPr>
        <p:txBody>
          <a:bodyPr/>
          <a:lstStyle/>
          <a:p>
            <a:pPr algn="ctr"/>
            <a:r>
              <a:rPr lang="en-GB" u="sng" dirty="0"/>
              <a:t>Movement</a:t>
            </a:r>
          </a:p>
        </p:txBody>
      </p:sp>
      <p:pic>
        <p:nvPicPr>
          <p:cNvPr id="11266" name="Picture 2" descr="Image result for sing and grow">
            <a:extLst>
              <a:ext uri="{FF2B5EF4-FFF2-40B4-BE49-F238E27FC236}">
                <a16:creationId xmlns:a16="http://schemas.microsoft.com/office/drawing/2014/main" id="{D1371267-66C2-4A0D-84D9-ED99964BF7D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314" r="22039"/>
          <a:stretch/>
        </p:blipFill>
        <p:spPr bwMode="auto">
          <a:xfrm>
            <a:off x="1143000" y="4051523"/>
            <a:ext cx="1892300" cy="187739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5506CB0F-DFCC-440E-87C2-B001C3E9599C}"/>
              </a:ext>
            </a:extLst>
          </p:cNvPr>
          <p:cNvSpPr/>
          <p:nvPr/>
        </p:nvSpPr>
        <p:spPr>
          <a:xfrm>
            <a:off x="3263900" y="1826676"/>
            <a:ext cx="8191500" cy="3908762"/>
          </a:xfrm>
          <a:prstGeom prst="rect">
            <a:avLst/>
          </a:prstGeom>
        </p:spPr>
        <p:txBody>
          <a:bodyPr wrap="square">
            <a:spAutoFit/>
          </a:bodyPr>
          <a:lstStyle/>
          <a:p>
            <a:pPr algn="ctr"/>
            <a:r>
              <a:rPr lang="en-GB" sz="3200" b="1" dirty="0">
                <a:solidFill>
                  <a:srgbClr val="000000"/>
                </a:solidFill>
                <a:latin typeface="+mj-lt"/>
              </a:rPr>
              <a:t>Stretching</a:t>
            </a:r>
          </a:p>
          <a:p>
            <a:pPr algn="ctr"/>
            <a:r>
              <a:rPr lang="en-GB" dirty="0">
                <a:solidFill>
                  <a:srgbClr val="000000"/>
                </a:solidFill>
                <a:latin typeface="+mj-lt"/>
              </a:rPr>
              <a:t>Wherever possible spend lots of time moving, stretching, dancing and having fun! </a:t>
            </a:r>
          </a:p>
          <a:p>
            <a:pPr algn="ctr"/>
            <a:endParaRPr lang="en-GB" dirty="0">
              <a:solidFill>
                <a:srgbClr val="000000"/>
              </a:solidFill>
              <a:latin typeface="+mj-lt"/>
            </a:endParaRPr>
          </a:p>
          <a:p>
            <a:pPr algn="ctr"/>
            <a:r>
              <a:rPr lang="en-GB" dirty="0">
                <a:solidFill>
                  <a:srgbClr val="000000"/>
                </a:solidFill>
                <a:latin typeface="+mj-lt"/>
              </a:rPr>
              <a:t>At school we have lots of time using various pieces of equipment and on the mats. Whilst on the mats we enjoy playing instruments, exploring sensory objects and lights and playing games together. </a:t>
            </a:r>
          </a:p>
          <a:p>
            <a:pPr algn="ctr"/>
            <a:endParaRPr lang="en-GB" dirty="0">
              <a:solidFill>
                <a:srgbClr val="000000"/>
              </a:solidFill>
              <a:latin typeface="+mj-lt"/>
            </a:endParaRPr>
          </a:p>
          <a:p>
            <a:pPr algn="ctr"/>
            <a:r>
              <a:rPr lang="en-GB" dirty="0">
                <a:solidFill>
                  <a:srgbClr val="000000"/>
                </a:solidFill>
                <a:latin typeface="+mj-lt"/>
              </a:rPr>
              <a:t>We always begin our school day with a song called ‘Busy Body’ as part of our morning routine. Please enjoy this at home and stretch each part of your body along with the song and with family. </a:t>
            </a:r>
          </a:p>
          <a:p>
            <a:pPr algn="ctr"/>
            <a:endParaRPr lang="en-GB" dirty="0">
              <a:solidFill>
                <a:srgbClr val="000000"/>
              </a:solidFill>
              <a:latin typeface="+mj-lt"/>
            </a:endParaRPr>
          </a:p>
          <a:p>
            <a:pPr algn="ctr"/>
            <a:r>
              <a:rPr lang="en-GB" dirty="0">
                <a:solidFill>
                  <a:srgbClr val="000000"/>
                </a:solidFill>
                <a:latin typeface="+mj-lt"/>
              </a:rPr>
              <a:t>You will be able to find the song on </a:t>
            </a:r>
            <a:r>
              <a:rPr lang="en-GB" dirty="0" err="1">
                <a:solidFill>
                  <a:srgbClr val="000000"/>
                </a:solidFill>
                <a:latin typeface="+mj-lt"/>
              </a:rPr>
              <a:t>youtube</a:t>
            </a:r>
            <a:r>
              <a:rPr lang="en-GB" dirty="0">
                <a:solidFill>
                  <a:srgbClr val="000000"/>
                </a:solidFill>
                <a:latin typeface="+mj-lt"/>
              </a:rPr>
              <a:t>. It’s called ‘Busy Body’ by ‘Sing and Grow’. The link to song is </a:t>
            </a:r>
            <a:r>
              <a:rPr lang="en-GB" dirty="0">
                <a:hlinkClick r:id="rId3"/>
              </a:rPr>
              <a:t>https://www.youtube.com/watch?v=TOAcdbDFjGo</a:t>
            </a:r>
            <a:r>
              <a:rPr lang="en-GB" dirty="0"/>
              <a:t>.</a:t>
            </a:r>
          </a:p>
        </p:txBody>
      </p:sp>
    </p:spTree>
    <p:extLst>
      <p:ext uri="{BB962C8B-B14F-4D97-AF65-F5344CB8AC3E}">
        <p14:creationId xmlns:p14="http://schemas.microsoft.com/office/powerpoint/2010/main" val="3222517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1334FF-4CDE-4C41-B1BB-3704A430D385}"/>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5" name="Subtitle 2">
            <a:extLst>
              <a:ext uri="{FF2B5EF4-FFF2-40B4-BE49-F238E27FC236}">
                <a16:creationId xmlns:a16="http://schemas.microsoft.com/office/drawing/2014/main" id="{C415645D-4529-4FAF-B9C3-2AAECE1F08C7}"/>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a:t>Task 6</a:t>
            </a:r>
          </a:p>
          <a:p>
            <a:endParaRPr lang="en-GB" sz="4400" u="sng" dirty="0"/>
          </a:p>
        </p:txBody>
      </p:sp>
      <p:pic>
        <p:nvPicPr>
          <p:cNvPr id="6" name="Picture 5">
            <a:extLst>
              <a:ext uri="{FF2B5EF4-FFF2-40B4-BE49-F238E27FC236}">
                <a16:creationId xmlns:a16="http://schemas.microsoft.com/office/drawing/2014/main" id="{B5B8649D-CCC9-43E2-A33E-B6662A88D320}"/>
              </a:ext>
            </a:extLst>
          </p:cNvPr>
          <p:cNvPicPr>
            <a:picLocks noChangeAspect="1"/>
          </p:cNvPicPr>
          <p:nvPr/>
        </p:nvPicPr>
        <p:blipFill rotWithShape="1">
          <a:blip r:embed="rId2"/>
          <a:srcRect l="3620" t="3657" r="3486" b="3107"/>
          <a:stretch/>
        </p:blipFill>
        <p:spPr>
          <a:xfrm>
            <a:off x="1313420" y="1854200"/>
            <a:ext cx="9595879" cy="3429000"/>
          </a:xfrm>
          <a:prstGeom prst="rect">
            <a:avLst/>
          </a:prstGeom>
        </p:spPr>
      </p:pic>
    </p:spTree>
    <p:extLst>
      <p:ext uri="{BB962C8B-B14F-4D97-AF65-F5344CB8AC3E}">
        <p14:creationId xmlns:p14="http://schemas.microsoft.com/office/powerpoint/2010/main" val="2090846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CEA7379-9568-462D-B085-97E88686A315}"/>
              </a:ext>
            </a:extLst>
          </p:cNvPr>
          <p:cNvSpPr>
            <a:spLocks noGrp="1"/>
          </p:cNvSpPr>
          <p:nvPr>
            <p:ph type="title"/>
          </p:nvPr>
        </p:nvSpPr>
        <p:spPr>
          <a:xfrm>
            <a:off x="838200" y="196313"/>
            <a:ext cx="10515600" cy="1325563"/>
          </a:xfrm>
          <a:solidFill>
            <a:srgbClr val="FFFF00"/>
          </a:solidFill>
        </p:spPr>
        <p:txBody>
          <a:bodyPr/>
          <a:lstStyle/>
          <a:p>
            <a:pPr algn="ctr"/>
            <a:r>
              <a:rPr lang="en-GB" u="sng" dirty="0"/>
              <a:t>Simon Says</a:t>
            </a:r>
          </a:p>
        </p:txBody>
      </p:sp>
      <p:sp>
        <p:nvSpPr>
          <p:cNvPr id="5" name="Rectangle 4">
            <a:extLst>
              <a:ext uri="{FF2B5EF4-FFF2-40B4-BE49-F238E27FC236}">
                <a16:creationId xmlns:a16="http://schemas.microsoft.com/office/drawing/2014/main" id="{0E8279D1-3E2D-4671-816F-7EA3FC87D4E8}"/>
              </a:ext>
            </a:extLst>
          </p:cNvPr>
          <p:cNvSpPr/>
          <p:nvPr/>
        </p:nvSpPr>
        <p:spPr>
          <a:xfrm>
            <a:off x="749300" y="1788576"/>
            <a:ext cx="10515600" cy="3908762"/>
          </a:xfrm>
          <a:prstGeom prst="rect">
            <a:avLst/>
          </a:prstGeom>
        </p:spPr>
        <p:txBody>
          <a:bodyPr wrap="square">
            <a:spAutoFit/>
          </a:bodyPr>
          <a:lstStyle/>
          <a:p>
            <a:pPr algn="ctr"/>
            <a:r>
              <a:rPr lang="en-GB" sz="3200" b="1" dirty="0">
                <a:solidFill>
                  <a:srgbClr val="000000"/>
                </a:solidFill>
                <a:latin typeface="+mj-lt"/>
              </a:rPr>
              <a:t>Body awareness </a:t>
            </a:r>
          </a:p>
          <a:p>
            <a:pPr algn="ctr"/>
            <a:r>
              <a:rPr lang="en-GB" dirty="0">
                <a:solidFill>
                  <a:srgbClr val="000000"/>
                </a:solidFill>
                <a:latin typeface="+mj-lt"/>
              </a:rPr>
              <a:t>At home enjoy some fun interacting games with family members. A favourite at school is ‘Simon says’ (or you can use any name e.g. ‘mum says’, ‘Eliza says’ etc). This is another fun way we can work on our stretching.</a:t>
            </a:r>
          </a:p>
          <a:p>
            <a:pPr algn="ctr"/>
            <a:endParaRPr lang="en-GB" dirty="0">
              <a:solidFill>
                <a:srgbClr val="000000"/>
              </a:solidFill>
              <a:latin typeface="+mj-lt"/>
            </a:endParaRPr>
          </a:p>
          <a:p>
            <a:pPr algn="ctr"/>
            <a:r>
              <a:rPr lang="en-GB" dirty="0">
                <a:solidFill>
                  <a:srgbClr val="000000"/>
                </a:solidFill>
                <a:latin typeface="+mj-lt"/>
              </a:rPr>
              <a:t>Either independently or with support try....</a:t>
            </a:r>
          </a:p>
          <a:p>
            <a:pPr algn="ctr"/>
            <a:r>
              <a:rPr lang="en-GB" dirty="0">
                <a:solidFill>
                  <a:srgbClr val="000000"/>
                </a:solidFill>
                <a:latin typeface="+mj-lt"/>
              </a:rPr>
              <a:t>Touch your nose</a:t>
            </a:r>
          </a:p>
          <a:p>
            <a:pPr algn="ctr"/>
            <a:r>
              <a:rPr lang="en-GB" dirty="0">
                <a:solidFill>
                  <a:srgbClr val="000000"/>
                </a:solidFill>
                <a:latin typeface="+mj-lt"/>
              </a:rPr>
              <a:t>Touch your ears</a:t>
            </a:r>
          </a:p>
          <a:p>
            <a:pPr algn="ctr"/>
            <a:r>
              <a:rPr lang="en-GB" dirty="0">
                <a:solidFill>
                  <a:srgbClr val="000000"/>
                </a:solidFill>
                <a:latin typeface="+mj-lt"/>
              </a:rPr>
              <a:t>Clap your hands</a:t>
            </a:r>
          </a:p>
          <a:p>
            <a:pPr algn="ctr"/>
            <a:r>
              <a:rPr lang="en-GB" dirty="0">
                <a:solidFill>
                  <a:srgbClr val="000000"/>
                </a:solidFill>
                <a:latin typeface="+mj-lt"/>
              </a:rPr>
              <a:t>Touch or eye point to your feet</a:t>
            </a:r>
          </a:p>
          <a:p>
            <a:pPr algn="ctr"/>
            <a:r>
              <a:rPr lang="en-GB" dirty="0">
                <a:solidFill>
                  <a:srgbClr val="000000"/>
                </a:solidFill>
                <a:latin typeface="+mj-lt"/>
              </a:rPr>
              <a:t>Make a noise</a:t>
            </a:r>
          </a:p>
          <a:p>
            <a:pPr algn="ctr"/>
            <a:r>
              <a:rPr lang="en-GB" dirty="0">
                <a:solidFill>
                  <a:srgbClr val="000000"/>
                </a:solidFill>
                <a:latin typeface="+mj-lt"/>
              </a:rPr>
              <a:t>Touch the top of your head</a:t>
            </a:r>
          </a:p>
          <a:p>
            <a:pPr algn="ctr"/>
            <a:r>
              <a:rPr lang="en-GB" dirty="0">
                <a:solidFill>
                  <a:srgbClr val="000000"/>
                </a:solidFill>
                <a:latin typeface="+mj-lt"/>
              </a:rPr>
              <a:t>Give someone a high five</a:t>
            </a:r>
          </a:p>
          <a:p>
            <a:pPr algn="ctr"/>
            <a:r>
              <a:rPr lang="en-GB" dirty="0">
                <a:solidFill>
                  <a:srgbClr val="000000"/>
                </a:solidFill>
                <a:latin typeface="+mj-lt"/>
              </a:rPr>
              <a:t>Etc.</a:t>
            </a:r>
          </a:p>
        </p:txBody>
      </p:sp>
    </p:spTree>
    <p:extLst>
      <p:ext uri="{BB962C8B-B14F-4D97-AF65-F5344CB8AC3E}">
        <p14:creationId xmlns:p14="http://schemas.microsoft.com/office/powerpoint/2010/main" val="754655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0C51F35-755D-4EFC-A401-390598223BF8}"/>
              </a:ext>
            </a:extLst>
          </p:cNvPr>
          <p:cNvPicPr>
            <a:picLocks noChangeAspect="1"/>
          </p:cNvPicPr>
          <p:nvPr/>
        </p:nvPicPr>
        <p:blipFill>
          <a:blip r:embed="rId2"/>
          <a:stretch>
            <a:fillRect/>
          </a:stretch>
        </p:blipFill>
        <p:spPr>
          <a:xfrm>
            <a:off x="1863224" y="168006"/>
            <a:ext cx="9385300" cy="6521988"/>
          </a:xfrm>
          <a:prstGeom prst="rect">
            <a:avLst/>
          </a:prstGeom>
        </p:spPr>
      </p:pic>
      <p:sp>
        <p:nvSpPr>
          <p:cNvPr id="5" name="TextBox 4">
            <a:extLst>
              <a:ext uri="{FF2B5EF4-FFF2-40B4-BE49-F238E27FC236}">
                <a16:creationId xmlns:a16="http://schemas.microsoft.com/office/drawing/2014/main" id="{A89A9AC4-5073-4796-8330-DE44A085BFA9}"/>
              </a:ext>
            </a:extLst>
          </p:cNvPr>
          <p:cNvSpPr txBox="1"/>
          <p:nvPr/>
        </p:nvSpPr>
        <p:spPr>
          <a:xfrm>
            <a:off x="138363" y="280737"/>
            <a:ext cx="1610226" cy="923330"/>
          </a:xfrm>
          <a:prstGeom prst="rect">
            <a:avLst/>
          </a:prstGeom>
          <a:noFill/>
        </p:spPr>
        <p:txBody>
          <a:bodyPr wrap="square" rtlCol="0">
            <a:spAutoFit/>
          </a:bodyPr>
          <a:lstStyle/>
          <a:p>
            <a:r>
              <a:rPr lang="en-GB" dirty="0"/>
              <a:t>Symbols to support language.</a:t>
            </a:r>
          </a:p>
        </p:txBody>
      </p:sp>
    </p:spTree>
    <p:extLst>
      <p:ext uri="{BB962C8B-B14F-4D97-AF65-F5344CB8AC3E}">
        <p14:creationId xmlns:p14="http://schemas.microsoft.com/office/powerpoint/2010/main" val="2273456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3399"/>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CAB44E6-4A5F-4221-949C-D347BE5DB874}"/>
              </a:ext>
            </a:extLst>
          </p:cNvPr>
          <p:cNvSpPr txBox="1"/>
          <p:nvPr/>
        </p:nvSpPr>
        <p:spPr>
          <a:xfrm>
            <a:off x="634983" y="478302"/>
            <a:ext cx="10922034" cy="5856237"/>
          </a:xfrm>
          <a:prstGeom prst="rect">
            <a:avLst/>
          </a:prstGeom>
          <a:solidFill>
            <a:schemeClr val="bg1"/>
          </a:solidFill>
        </p:spPr>
        <p:txBody>
          <a:bodyPr wrap="square" rtlCol="0">
            <a:spAutoFit/>
          </a:bodyPr>
          <a:lstStyle/>
          <a:p>
            <a:endParaRPr lang="en-GB" dirty="0"/>
          </a:p>
        </p:txBody>
      </p:sp>
      <p:sp>
        <p:nvSpPr>
          <p:cNvPr id="5" name="Subtitle 2">
            <a:extLst>
              <a:ext uri="{FF2B5EF4-FFF2-40B4-BE49-F238E27FC236}">
                <a16:creationId xmlns:a16="http://schemas.microsoft.com/office/drawing/2014/main" id="{2391F2A5-C57D-4055-BBDD-1D669D6FBCD6}"/>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a:t>Task 7</a:t>
            </a:r>
          </a:p>
          <a:p>
            <a:endParaRPr lang="en-GB" sz="4400" u="sng" dirty="0"/>
          </a:p>
        </p:txBody>
      </p:sp>
      <p:pic>
        <p:nvPicPr>
          <p:cNvPr id="6" name="Picture 5">
            <a:extLst>
              <a:ext uri="{FF2B5EF4-FFF2-40B4-BE49-F238E27FC236}">
                <a16:creationId xmlns:a16="http://schemas.microsoft.com/office/drawing/2014/main" id="{38029403-1DAC-4A02-B909-1AD5A3B31807}"/>
              </a:ext>
            </a:extLst>
          </p:cNvPr>
          <p:cNvPicPr>
            <a:picLocks noChangeAspect="1"/>
          </p:cNvPicPr>
          <p:nvPr/>
        </p:nvPicPr>
        <p:blipFill rotWithShape="1">
          <a:blip r:embed="rId2"/>
          <a:srcRect l="2328" t="5308" r="31668" b="5861"/>
          <a:stretch/>
        </p:blipFill>
        <p:spPr>
          <a:xfrm>
            <a:off x="1211178" y="2215801"/>
            <a:ext cx="9769642" cy="1634262"/>
          </a:xfrm>
          <a:prstGeom prst="rect">
            <a:avLst/>
          </a:prstGeom>
        </p:spPr>
      </p:pic>
    </p:spTree>
    <p:extLst>
      <p:ext uri="{BB962C8B-B14F-4D97-AF65-F5344CB8AC3E}">
        <p14:creationId xmlns:p14="http://schemas.microsoft.com/office/powerpoint/2010/main" val="33087588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CEA7379-9568-462D-B085-97E88686A315}"/>
              </a:ext>
            </a:extLst>
          </p:cNvPr>
          <p:cNvSpPr>
            <a:spLocks noGrp="1"/>
          </p:cNvSpPr>
          <p:nvPr>
            <p:ph type="title"/>
          </p:nvPr>
        </p:nvSpPr>
        <p:spPr>
          <a:xfrm>
            <a:off x="838200" y="196313"/>
            <a:ext cx="10515600" cy="1325563"/>
          </a:xfrm>
          <a:solidFill>
            <a:srgbClr val="FF3399"/>
          </a:solidFill>
        </p:spPr>
        <p:txBody>
          <a:bodyPr/>
          <a:lstStyle/>
          <a:p>
            <a:pPr algn="ctr"/>
            <a:r>
              <a:rPr lang="en-GB" u="sng" dirty="0"/>
              <a:t>Arts &amp; Crafts</a:t>
            </a:r>
          </a:p>
        </p:txBody>
      </p:sp>
      <p:sp>
        <p:nvSpPr>
          <p:cNvPr id="3" name="Rectangle 2">
            <a:extLst>
              <a:ext uri="{FF2B5EF4-FFF2-40B4-BE49-F238E27FC236}">
                <a16:creationId xmlns:a16="http://schemas.microsoft.com/office/drawing/2014/main" id="{EC0E95A4-E55E-44C2-B54A-5CD87B0C1608}"/>
              </a:ext>
            </a:extLst>
          </p:cNvPr>
          <p:cNvSpPr/>
          <p:nvPr/>
        </p:nvSpPr>
        <p:spPr>
          <a:xfrm>
            <a:off x="749300" y="1788576"/>
            <a:ext cx="10515600" cy="1692771"/>
          </a:xfrm>
          <a:prstGeom prst="rect">
            <a:avLst/>
          </a:prstGeom>
        </p:spPr>
        <p:txBody>
          <a:bodyPr wrap="square">
            <a:spAutoFit/>
          </a:bodyPr>
          <a:lstStyle/>
          <a:p>
            <a:pPr algn="ctr"/>
            <a:r>
              <a:rPr lang="en-GB" sz="3200" b="1" dirty="0">
                <a:solidFill>
                  <a:srgbClr val="000000"/>
                </a:solidFill>
                <a:latin typeface="+mj-lt"/>
              </a:rPr>
              <a:t>Craft</a:t>
            </a:r>
          </a:p>
          <a:p>
            <a:pPr algn="ctr"/>
            <a:endParaRPr lang="en-GB" dirty="0">
              <a:solidFill>
                <a:srgbClr val="000000"/>
              </a:solidFill>
              <a:latin typeface="+mj-lt"/>
            </a:endParaRPr>
          </a:p>
          <a:p>
            <a:pPr algn="ctr"/>
            <a:r>
              <a:rPr lang="en-GB" dirty="0">
                <a:solidFill>
                  <a:srgbClr val="000000"/>
                </a:solidFill>
                <a:latin typeface="+mj-lt"/>
              </a:rPr>
              <a:t>In class we all enjoy making different craft things to be proud off. At home if you have access to craft materials, such as paint, paper, pens etc then any kind off craft work will be much enjoyed with your family. Here’s some ideas but if you have anything else in mind then please use your own ideas. </a:t>
            </a:r>
          </a:p>
        </p:txBody>
      </p:sp>
      <p:pic>
        <p:nvPicPr>
          <p:cNvPr id="12294" name="Picture 6" descr="Image result for paper plate wind catcher">
            <a:extLst>
              <a:ext uri="{FF2B5EF4-FFF2-40B4-BE49-F238E27FC236}">
                <a16:creationId xmlns:a16="http://schemas.microsoft.com/office/drawing/2014/main" id="{44BE8D1C-780D-455D-98EF-BCD978B2D2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6233" y="4180735"/>
            <a:ext cx="1563135" cy="2347370"/>
          </a:xfrm>
          <a:prstGeom prst="rect">
            <a:avLst/>
          </a:prstGeom>
          <a:noFill/>
          <a:extLst>
            <a:ext uri="{909E8E84-426E-40DD-AFC4-6F175D3DCCD1}">
              <a14:hiddenFill xmlns:a14="http://schemas.microsoft.com/office/drawing/2010/main">
                <a:solidFill>
                  <a:srgbClr val="FFFFFF"/>
                </a:solidFill>
              </a14:hiddenFill>
            </a:ext>
          </a:extLst>
        </p:spPr>
      </p:pic>
      <p:pic>
        <p:nvPicPr>
          <p:cNvPr id="12298" name="Picture 10" descr="Image result for paper plate wind catcher">
            <a:extLst>
              <a:ext uri="{FF2B5EF4-FFF2-40B4-BE49-F238E27FC236}">
                <a16:creationId xmlns:a16="http://schemas.microsoft.com/office/drawing/2014/main" id="{3A59AA3C-A0E6-45B8-9781-46569F79F8C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368"/>
          <a:stretch/>
        </p:blipFill>
        <p:spPr bwMode="auto">
          <a:xfrm>
            <a:off x="2390866" y="4268453"/>
            <a:ext cx="1563135" cy="2171935"/>
          </a:xfrm>
          <a:prstGeom prst="rect">
            <a:avLst/>
          </a:prstGeom>
          <a:noFill/>
          <a:extLst>
            <a:ext uri="{909E8E84-426E-40DD-AFC4-6F175D3DCCD1}">
              <a14:hiddenFill xmlns:a14="http://schemas.microsoft.com/office/drawing/2010/main">
                <a:solidFill>
                  <a:srgbClr val="FFFFFF"/>
                </a:solidFill>
              </a14:hiddenFill>
            </a:ext>
          </a:extLst>
        </p:spPr>
      </p:pic>
      <p:pic>
        <p:nvPicPr>
          <p:cNvPr id="12300" name="Picture 12" descr="Image result for toilet roll crafts">
            <a:extLst>
              <a:ext uri="{FF2B5EF4-FFF2-40B4-BE49-F238E27FC236}">
                <a16:creationId xmlns:a16="http://schemas.microsoft.com/office/drawing/2014/main" id="{59D5EF29-EDCD-4046-B35F-C47EC845E6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2728" y="3467006"/>
            <a:ext cx="1648744" cy="280306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5F1E5B4-10BB-4ACF-8B8C-91A8998EB4DA}"/>
              </a:ext>
            </a:extLst>
          </p:cNvPr>
          <p:cNvSpPr txBox="1"/>
          <p:nvPr/>
        </p:nvSpPr>
        <p:spPr>
          <a:xfrm>
            <a:off x="938661" y="3748047"/>
            <a:ext cx="2802387" cy="369332"/>
          </a:xfrm>
          <a:prstGeom prst="rect">
            <a:avLst/>
          </a:prstGeom>
          <a:noFill/>
        </p:spPr>
        <p:txBody>
          <a:bodyPr wrap="square" rtlCol="0">
            <a:spAutoFit/>
          </a:bodyPr>
          <a:lstStyle/>
          <a:p>
            <a:r>
              <a:rPr lang="en-GB" b="1" dirty="0"/>
              <a:t>Paper plate wind catchers</a:t>
            </a:r>
          </a:p>
        </p:txBody>
      </p:sp>
      <p:sp>
        <p:nvSpPr>
          <p:cNvPr id="5" name="TextBox 4">
            <a:extLst>
              <a:ext uri="{FF2B5EF4-FFF2-40B4-BE49-F238E27FC236}">
                <a16:creationId xmlns:a16="http://schemas.microsoft.com/office/drawing/2014/main" id="{28168FB6-6484-47F5-B9EE-45A3615106D0}"/>
              </a:ext>
            </a:extLst>
          </p:cNvPr>
          <p:cNvSpPr txBox="1"/>
          <p:nvPr/>
        </p:nvSpPr>
        <p:spPr>
          <a:xfrm>
            <a:off x="5026551" y="6292355"/>
            <a:ext cx="2502568" cy="369332"/>
          </a:xfrm>
          <a:prstGeom prst="rect">
            <a:avLst/>
          </a:prstGeom>
          <a:noFill/>
        </p:spPr>
        <p:txBody>
          <a:bodyPr wrap="square" rtlCol="0">
            <a:spAutoFit/>
          </a:bodyPr>
          <a:lstStyle/>
          <a:p>
            <a:r>
              <a:rPr lang="en-GB" b="1" dirty="0"/>
              <a:t>Toilet roll butterflies</a:t>
            </a:r>
          </a:p>
        </p:txBody>
      </p:sp>
      <p:pic>
        <p:nvPicPr>
          <p:cNvPr id="12302" name="Picture 14" descr="Image result for mark making kids">
            <a:extLst>
              <a:ext uri="{FF2B5EF4-FFF2-40B4-BE49-F238E27FC236}">
                <a16:creationId xmlns:a16="http://schemas.microsoft.com/office/drawing/2014/main" id="{5B6EFC72-398F-4BD1-B1F8-23EC24CCB68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26765" y="4341051"/>
            <a:ext cx="3382594" cy="2026741"/>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1FCF472F-5470-4416-8BEB-ED52ECE4D409}"/>
              </a:ext>
            </a:extLst>
          </p:cNvPr>
          <p:cNvSpPr txBox="1"/>
          <p:nvPr/>
        </p:nvSpPr>
        <p:spPr>
          <a:xfrm>
            <a:off x="8002592" y="3668191"/>
            <a:ext cx="4454248" cy="646331"/>
          </a:xfrm>
          <a:prstGeom prst="rect">
            <a:avLst/>
          </a:prstGeom>
          <a:noFill/>
        </p:spPr>
        <p:txBody>
          <a:bodyPr wrap="square" rtlCol="0">
            <a:spAutoFit/>
          </a:bodyPr>
          <a:lstStyle/>
          <a:p>
            <a:r>
              <a:rPr lang="en-GB" b="1" dirty="0"/>
              <a:t>Mark making with paint brushes, pens, fingers, feet….use whatever you want!</a:t>
            </a:r>
          </a:p>
        </p:txBody>
      </p:sp>
    </p:spTree>
    <p:extLst>
      <p:ext uri="{BB962C8B-B14F-4D97-AF65-F5344CB8AC3E}">
        <p14:creationId xmlns:p14="http://schemas.microsoft.com/office/powerpoint/2010/main" val="1694993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1D42023-B8A5-4313-A7CE-412F68208BE2}"/>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11" name="Subtitle 2">
            <a:extLst>
              <a:ext uri="{FF2B5EF4-FFF2-40B4-BE49-F238E27FC236}">
                <a16:creationId xmlns:a16="http://schemas.microsoft.com/office/drawing/2014/main" id="{8D019431-ED5B-4314-88A4-0B06F1101028}"/>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a:t>Task 8</a:t>
            </a:r>
          </a:p>
          <a:p>
            <a:endParaRPr lang="en-GB" sz="4400" u="sng" dirty="0"/>
          </a:p>
        </p:txBody>
      </p:sp>
      <p:pic>
        <p:nvPicPr>
          <p:cNvPr id="2" name="Picture 1">
            <a:extLst>
              <a:ext uri="{FF2B5EF4-FFF2-40B4-BE49-F238E27FC236}">
                <a16:creationId xmlns:a16="http://schemas.microsoft.com/office/drawing/2014/main" id="{355D4BB7-AE22-458F-A756-659EFC767BB9}"/>
              </a:ext>
            </a:extLst>
          </p:cNvPr>
          <p:cNvPicPr>
            <a:picLocks noChangeAspect="1"/>
          </p:cNvPicPr>
          <p:nvPr/>
        </p:nvPicPr>
        <p:blipFill rotWithShape="1">
          <a:blip r:embed="rId2"/>
          <a:srcRect l="2305" t="4143" r="58183" b="5945"/>
          <a:stretch/>
        </p:blipFill>
        <p:spPr>
          <a:xfrm>
            <a:off x="2700911" y="1952123"/>
            <a:ext cx="6814439" cy="1941095"/>
          </a:xfrm>
          <a:prstGeom prst="rect">
            <a:avLst/>
          </a:prstGeom>
        </p:spPr>
      </p:pic>
    </p:spTree>
    <p:extLst>
      <p:ext uri="{BB962C8B-B14F-4D97-AF65-F5344CB8AC3E}">
        <p14:creationId xmlns:p14="http://schemas.microsoft.com/office/powerpoint/2010/main" val="8874419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CEA7379-9568-462D-B085-97E88686A315}"/>
              </a:ext>
            </a:extLst>
          </p:cNvPr>
          <p:cNvSpPr>
            <a:spLocks noGrp="1"/>
          </p:cNvSpPr>
          <p:nvPr>
            <p:ph type="title"/>
          </p:nvPr>
        </p:nvSpPr>
        <p:spPr>
          <a:xfrm>
            <a:off x="838200" y="196313"/>
            <a:ext cx="10515600" cy="1325563"/>
          </a:xfrm>
          <a:solidFill>
            <a:srgbClr val="FF0000"/>
          </a:solidFill>
        </p:spPr>
        <p:txBody>
          <a:bodyPr/>
          <a:lstStyle/>
          <a:p>
            <a:pPr algn="ctr"/>
            <a:r>
              <a:rPr lang="en-GB" u="sng" dirty="0"/>
              <a:t>Relax!</a:t>
            </a:r>
          </a:p>
        </p:txBody>
      </p:sp>
      <p:pic>
        <p:nvPicPr>
          <p:cNvPr id="15362" name="Picture 2" descr="Image result for sensory massage">
            <a:extLst>
              <a:ext uri="{FF2B5EF4-FFF2-40B4-BE49-F238E27FC236}">
                <a16:creationId xmlns:a16="http://schemas.microsoft.com/office/drawing/2014/main" id="{49564133-8AD3-4501-AACD-C80A7AD116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0794" y="3806580"/>
            <a:ext cx="2940149" cy="2940149"/>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C0C1EE31-BFBA-4797-857E-CD7A9951FDD0}"/>
              </a:ext>
            </a:extLst>
          </p:cNvPr>
          <p:cNvSpPr/>
          <p:nvPr/>
        </p:nvSpPr>
        <p:spPr>
          <a:xfrm>
            <a:off x="653143" y="1887050"/>
            <a:ext cx="10515600" cy="1754326"/>
          </a:xfrm>
          <a:prstGeom prst="rect">
            <a:avLst/>
          </a:prstGeom>
        </p:spPr>
        <p:txBody>
          <a:bodyPr wrap="square">
            <a:spAutoFit/>
          </a:bodyPr>
          <a:lstStyle/>
          <a:p>
            <a:pPr algn="ctr"/>
            <a:r>
              <a:rPr lang="en-GB" dirty="0">
                <a:solidFill>
                  <a:srgbClr val="000000"/>
                </a:solidFill>
                <a:latin typeface="+mj-lt"/>
              </a:rPr>
              <a:t>At school we often enjoy some sensory massage time and this will be easy and simple to recreate at home.</a:t>
            </a:r>
          </a:p>
          <a:p>
            <a:pPr algn="ctr"/>
            <a:endParaRPr lang="en-GB" dirty="0">
              <a:solidFill>
                <a:srgbClr val="000000"/>
              </a:solidFill>
              <a:latin typeface="+mj-lt"/>
            </a:endParaRPr>
          </a:p>
          <a:p>
            <a:pPr algn="ctr"/>
            <a:r>
              <a:rPr lang="en-GB" dirty="0">
                <a:solidFill>
                  <a:srgbClr val="000000"/>
                </a:solidFill>
                <a:latin typeface="+mj-lt"/>
              </a:rPr>
              <a:t>Play some soothing/relaxing music, find some hand cream or moisturiser and then enjoy some quiet time.</a:t>
            </a:r>
          </a:p>
          <a:p>
            <a:pPr algn="ctr"/>
            <a:endParaRPr lang="en-GB" dirty="0">
              <a:solidFill>
                <a:srgbClr val="000000"/>
              </a:solidFill>
              <a:latin typeface="+mj-lt"/>
            </a:endParaRPr>
          </a:p>
          <a:p>
            <a:pPr algn="ctr"/>
            <a:r>
              <a:rPr lang="en-GB" dirty="0">
                <a:solidFill>
                  <a:srgbClr val="000000"/>
                </a:solidFill>
                <a:latin typeface="+mj-lt"/>
              </a:rPr>
              <a:t>If you have access to any sensory lights at home then this would be a great time to put them on and enjoy them in a dark space/room.</a:t>
            </a:r>
          </a:p>
        </p:txBody>
      </p:sp>
      <p:pic>
        <p:nvPicPr>
          <p:cNvPr id="15364" name="Picture 4" descr="Image result for sensory lights">
            <a:extLst>
              <a:ext uri="{FF2B5EF4-FFF2-40B4-BE49-F238E27FC236}">
                <a16:creationId xmlns:a16="http://schemas.microsoft.com/office/drawing/2014/main" id="{226C00E1-789F-4678-9165-B46DBFA739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3731" y="3806580"/>
            <a:ext cx="2940148" cy="2940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45362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1D42023-B8A5-4313-A7CE-412F68208BE2}"/>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11" name="Subtitle 2">
            <a:extLst>
              <a:ext uri="{FF2B5EF4-FFF2-40B4-BE49-F238E27FC236}">
                <a16:creationId xmlns:a16="http://schemas.microsoft.com/office/drawing/2014/main" id="{8D019431-ED5B-4314-88A4-0B06F1101028}"/>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a:t>Task 9</a:t>
            </a:r>
          </a:p>
          <a:p>
            <a:endParaRPr lang="en-GB" sz="4400" u="sng" dirty="0"/>
          </a:p>
        </p:txBody>
      </p:sp>
      <p:pic>
        <p:nvPicPr>
          <p:cNvPr id="2" name="Picture 1">
            <a:extLst>
              <a:ext uri="{FF2B5EF4-FFF2-40B4-BE49-F238E27FC236}">
                <a16:creationId xmlns:a16="http://schemas.microsoft.com/office/drawing/2014/main" id="{D24005C3-990F-4980-AE10-8F9E71502269}"/>
              </a:ext>
            </a:extLst>
          </p:cNvPr>
          <p:cNvPicPr>
            <a:picLocks noChangeAspect="1"/>
          </p:cNvPicPr>
          <p:nvPr/>
        </p:nvPicPr>
        <p:blipFill rotWithShape="1">
          <a:blip r:embed="rId2"/>
          <a:srcRect l="2069" t="4646" r="15353" b="3661"/>
          <a:stretch/>
        </p:blipFill>
        <p:spPr>
          <a:xfrm>
            <a:off x="759653" y="2702314"/>
            <a:ext cx="10725711" cy="1461722"/>
          </a:xfrm>
          <a:prstGeom prst="rect">
            <a:avLst/>
          </a:prstGeom>
        </p:spPr>
      </p:pic>
    </p:spTree>
    <p:extLst>
      <p:ext uri="{BB962C8B-B14F-4D97-AF65-F5344CB8AC3E}">
        <p14:creationId xmlns:p14="http://schemas.microsoft.com/office/powerpoint/2010/main" val="3634684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CEA7379-9568-462D-B085-97E88686A315}"/>
              </a:ext>
            </a:extLst>
          </p:cNvPr>
          <p:cNvSpPr>
            <a:spLocks noGrp="1"/>
          </p:cNvSpPr>
          <p:nvPr>
            <p:ph type="title"/>
          </p:nvPr>
        </p:nvSpPr>
        <p:spPr>
          <a:xfrm>
            <a:off x="838200" y="196313"/>
            <a:ext cx="10515600" cy="1325563"/>
          </a:xfrm>
          <a:solidFill>
            <a:srgbClr val="FFC000"/>
          </a:solidFill>
        </p:spPr>
        <p:txBody>
          <a:bodyPr/>
          <a:lstStyle/>
          <a:p>
            <a:pPr algn="ctr"/>
            <a:r>
              <a:rPr lang="en-GB" u="sng" dirty="0"/>
              <a:t>Sensory Exploration</a:t>
            </a:r>
          </a:p>
        </p:txBody>
      </p:sp>
      <p:sp>
        <p:nvSpPr>
          <p:cNvPr id="3" name="Rectangle 2">
            <a:extLst>
              <a:ext uri="{FF2B5EF4-FFF2-40B4-BE49-F238E27FC236}">
                <a16:creationId xmlns:a16="http://schemas.microsoft.com/office/drawing/2014/main" id="{EC0E95A4-E55E-44C2-B54A-5CD87B0C1608}"/>
              </a:ext>
            </a:extLst>
          </p:cNvPr>
          <p:cNvSpPr/>
          <p:nvPr/>
        </p:nvSpPr>
        <p:spPr>
          <a:xfrm>
            <a:off x="749300" y="1788576"/>
            <a:ext cx="10515600" cy="3077766"/>
          </a:xfrm>
          <a:prstGeom prst="rect">
            <a:avLst/>
          </a:prstGeom>
        </p:spPr>
        <p:txBody>
          <a:bodyPr wrap="square">
            <a:spAutoFit/>
          </a:bodyPr>
          <a:lstStyle/>
          <a:p>
            <a:pPr algn="ctr"/>
            <a:r>
              <a:rPr lang="en-GB" sz="3200" b="1" dirty="0">
                <a:solidFill>
                  <a:srgbClr val="000000"/>
                </a:solidFill>
                <a:latin typeface="+mj-lt"/>
              </a:rPr>
              <a:t>Textures</a:t>
            </a:r>
          </a:p>
          <a:p>
            <a:pPr algn="ctr"/>
            <a:endParaRPr lang="en-GB" dirty="0">
              <a:solidFill>
                <a:srgbClr val="000000"/>
              </a:solidFill>
              <a:latin typeface="+mj-lt"/>
            </a:endParaRPr>
          </a:p>
          <a:p>
            <a:pPr algn="ctr"/>
            <a:r>
              <a:rPr lang="en-GB" dirty="0">
                <a:solidFill>
                  <a:srgbClr val="000000"/>
                </a:solidFill>
                <a:latin typeface="+mj-lt"/>
              </a:rPr>
              <a:t>In class we enjoy exploring lots of different and new textures as part of different activities.</a:t>
            </a:r>
          </a:p>
          <a:p>
            <a:pPr algn="ctr"/>
            <a:endParaRPr lang="en-GB" dirty="0">
              <a:solidFill>
                <a:srgbClr val="000000"/>
              </a:solidFill>
              <a:latin typeface="+mj-lt"/>
            </a:endParaRPr>
          </a:p>
          <a:p>
            <a:pPr algn="ctr"/>
            <a:r>
              <a:rPr lang="en-GB" dirty="0">
                <a:solidFill>
                  <a:srgbClr val="000000"/>
                </a:solidFill>
                <a:latin typeface="+mj-lt"/>
              </a:rPr>
              <a:t>Engage with different textures…</a:t>
            </a:r>
          </a:p>
          <a:p>
            <a:pPr algn="ctr"/>
            <a:r>
              <a:rPr lang="en-GB" dirty="0">
                <a:solidFill>
                  <a:srgbClr val="000000"/>
                </a:solidFill>
                <a:latin typeface="+mj-lt"/>
              </a:rPr>
              <a:t>Can you touch different things in your house?</a:t>
            </a:r>
          </a:p>
          <a:p>
            <a:pPr algn="ctr"/>
            <a:r>
              <a:rPr lang="en-GB" dirty="0">
                <a:solidFill>
                  <a:srgbClr val="000000"/>
                </a:solidFill>
                <a:latin typeface="+mj-lt"/>
              </a:rPr>
              <a:t>Can you explore a tray/bowl filled with different textures?</a:t>
            </a:r>
          </a:p>
          <a:p>
            <a:pPr algn="ctr"/>
            <a:r>
              <a:rPr lang="en-GB" dirty="0">
                <a:solidFill>
                  <a:srgbClr val="000000"/>
                </a:solidFill>
                <a:latin typeface="+mj-lt"/>
              </a:rPr>
              <a:t>Can you pick different objects/textures up?</a:t>
            </a:r>
          </a:p>
          <a:p>
            <a:pPr algn="ctr"/>
            <a:r>
              <a:rPr lang="en-GB" dirty="0">
                <a:solidFill>
                  <a:srgbClr val="000000"/>
                </a:solidFill>
                <a:latin typeface="+mj-lt"/>
              </a:rPr>
              <a:t>Can you choose which ones you like/dislike?</a:t>
            </a:r>
          </a:p>
          <a:p>
            <a:pPr algn="ctr"/>
            <a:r>
              <a:rPr lang="en-GB" dirty="0">
                <a:solidFill>
                  <a:srgbClr val="000000"/>
                </a:solidFill>
                <a:latin typeface="+mj-lt"/>
              </a:rPr>
              <a:t>Can you use any textures to make something? </a:t>
            </a:r>
            <a:r>
              <a:rPr lang="en-GB" dirty="0" err="1">
                <a:solidFill>
                  <a:srgbClr val="000000"/>
                </a:solidFill>
                <a:latin typeface="+mj-lt"/>
              </a:rPr>
              <a:t>E.g</a:t>
            </a:r>
            <a:r>
              <a:rPr lang="en-GB" dirty="0">
                <a:solidFill>
                  <a:srgbClr val="000000"/>
                </a:solidFill>
                <a:latin typeface="+mj-lt"/>
              </a:rPr>
              <a:t> use some cotton wool in a craft activity </a:t>
            </a:r>
          </a:p>
        </p:txBody>
      </p:sp>
      <p:pic>
        <p:nvPicPr>
          <p:cNvPr id="14338" name="Picture 2" descr="Image result for dried pasta">
            <a:extLst>
              <a:ext uri="{FF2B5EF4-FFF2-40B4-BE49-F238E27FC236}">
                <a16:creationId xmlns:a16="http://schemas.microsoft.com/office/drawing/2014/main" id="{56994C3E-538D-4360-BE15-8D85B0EEFD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4985219"/>
            <a:ext cx="2673016" cy="1670635"/>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Image result for dried rice">
            <a:extLst>
              <a:ext uri="{FF2B5EF4-FFF2-40B4-BE49-F238E27FC236}">
                <a16:creationId xmlns:a16="http://schemas.microsoft.com/office/drawing/2014/main" id="{BD7C171A-F55F-4DC1-87A4-FF2D019A2B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7601" y="5059599"/>
            <a:ext cx="2703796" cy="1521876"/>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Image result for fluffy cushions">
            <a:extLst>
              <a:ext uri="{FF2B5EF4-FFF2-40B4-BE49-F238E27FC236}">
                <a16:creationId xmlns:a16="http://schemas.microsoft.com/office/drawing/2014/main" id="{A15CBE3E-9B11-4C93-90DC-71CE126005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37538" y="4960198"/>
            <a:ext cx="1854202" cy="1854202"/>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Image result for cotton wool">
            <a:extLst>
              <a:ext uri="{FF2B5EF4-FFF2-40B4-BE49-F238E27FC236}">
                <a16:creationId xmlns:a16="http://schemas.microsoft.com/office/drawing/2014/main" id="{42724B94-6B09-42A8-98CD-9C5D9238AE1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488" y="4850146"/>
            <a:ext cx="1908391" cy="1908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64796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1D42023-B8A5-4313-A7CE-412F68208BE2}"/>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11" name="Subtitle 2">
            <a:extLst>
              <a:ext uri="{FF2B5EF4-FFF2-40B4-BE49-F238E27FC236}">
                <a16:creationId xmlns:a16="http://schemas.microsoft.com/office/drawing/2014/main" id="{8D019431-ED5B-4314-88A4-0B06F1101028}"/>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a:t>Task 10</a:t>
            </a:r>
          </a:p>
          <a:p>
            <a:endParaRPr lang="en-GB" sz="4400" u="sng" dirty="0"/>
          </a:p>
        </p:txBody>
      </p:sp>
      <p:pic>
        <p:nvPicPr>
          <p:cNvPr id="3" name="Picture 2">
            <a:extLst>
              <a:ext uri="{FF2B5EF4-FFF2-40B4-BE49-F238E27FC236}">
                <a16:creationId xmlns:a16="http://schemas.microsoft.com/office/drawing/2014/main" id="{F5D58BF9-2423-4520-BA50-331572B846B1}"/>
              </a:ext>
            </a:extLst>
          </p:cNvPr>
          <p:cNvPicPr>
            <a:picLocks noChangeAspect="1"/>
          </p:cNvPicPr>
          <p:nvPr/>
        </p:nvPicPr>
        <p:blipFill rotWithShape="1">
          <a:blip r:embed="rId2"/>
          <a:srcRect l="2684" t="3297" r="59753" b="4690"/>
          <a:stretch/>
        </p:blipFill>
        <p:spPr>
          <a:xfrm>
            <a:off x="2489981" y="2133601"/>
            <a:ext cx="7428998" cy="2261937"/>
          </a:xfrm>
          <a:prstGeom prst="rect">
            <a:avLst/>
          </a:prstGeom>
        </p:spPr>
      </p:pic>
    </p:spTree>
    <p:extLst>
      <p:ext uri="{BB962C8B-B14F-4D97-AF65-F5344CB8AC3E}">
        <p14:creationId xmlns:p14="http://schemas.microsoft.com/office/powerpoint/2010/main" val="14293415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CEA7379-9568-462D-B085-97E88686A315}"/>
              </a:ext>
            </a:extLst>
          </p:cNvPr>
          <p:cNvSpPr>
            <a:spLocks noGrp="1"/>
          </p:cNvSpPr>
          <p:nvPr>
            <p:ph type="title"/>
          </p:nvPr>
        </p:nvSpPr>
        <p:spPr>
          <a:xfrm>
            <a:off x="838200" y="196313"/>
            <a:ext cx="10515600" cy="1325563"/>
          </a:xfrm>
          <a:solidFill>
            <a:srgbClr val="00B050"/>
          </a:solidFill>
        </p:spPr>
        <p:txBody>
          <a:bodyPr/>
          <a:lstStyle/>
          <a:p>
            <a:pPr algn="ctr"/>
            <a:r>
              <a:rPr lang="en-GB" u="sng" dirty="0"/>
              <a:t>Outdoor learning</a:t>
            </a:r>
          </a:p>
        </p:txBody>
      </p:sp>
      <p:sp>
        <p:nvSpPr>
          <p:cNvPr id="3" name="Rectangle 2">
            <a:extLst>
              <a:ext uri="{FF2B5EF4-FFF2-40B4-BE49-F238E27FC236}">
                <a16:creationId xmlns:a16="http://schemas.microsoft.com/office/drawing/2014/main" id="{EC0E95A4-E55E-44C2-B54A-5CD87B0C1608}"/>
              </a:ext>
            </a:extLst>
          </p:cNvPr>
          <p:cNvSpPr/>
          <p:nvPr/>
        </p:nvSpPr>
        <p:spPr>
          <a:xfrm>
            <a:off x="749300" y="1788576"/>
            <a:ext cx="10515600" cy="3416320"/>
          </a:xfrm>
          <a:prstGeom prst="rect">
            <a:avLst/>
          </a:prstGeom>
        </p:spPr>
        <p:txBody>
          <a:bodyPr wrap="square">
            <a:spAutoFit/>
          </a:bodyPr>
          <a:lstStyle/>
          <a:p>
            <a:pPr algn="ctr"/>
            <a:r>
              <a:rPr lang="en-GB" b="1" dirty="0">
                <a:solidFill>
                  <a:srgbClr val="000000"/>
                </a:solidFill>
                <a:latin typeface="+mj-lt"/>
              </a:rPr>
              <a:t>If you have access to an outdoor space and it is safe to do so then enjoy being outside, get some fresh air and explore!</a:t>
            </a:r>
          </a:p>
          <a:p>
            <a:pPr algn="ctr"/>
            <a:endParaRPr lang="en-GB" b="1" dirty="0">
              <a:solidFill>
                <a:srgbClr val="000000"/>
              </a:solidFill>
              <a:latin typeface="+mj-lt"/>
            </a:endParaRPr>
          </a:p>
          <a:p>
            <a:pPr algn="ctr"/>
            <a:r>
              <a:rPr lang="en-GB" dirty="0">
                <a:solidFill>
                  <a:srgbClr val="000000"/>
                </a:solidFill>
                <a:latin typeface="+mj-lt"/>
              </a:rPr>
              <a:t>Some idea’s for things to do outside:</a:t>
            </a:r>
          </a:p>
          <a:p>
            <a:pPr marL="342900" indent="-342900" algn="ctr">
              <a:buAutoNum type="arabicPeriod"/>
            </a:pPr>
            <a:r>
              <a:rPr lang="en-GB" dirty="0">
                <a:solidFill>
                  <a:srgbClr val="000000"/>
                </a:solidFill>
                <a:latin typeface="+mj-lt"/>
              </a:rPr>
              <a:t>Collect things from the outdoors e.g. leaves, sticks etc – can you use them to make a collage?</a:t>
            </a:r>
          </a:p>
          <a:p>
            <a:pPr marL="342900" indent="-342900" algn="ctr">
              <a:buAutoNum type="arabicPeriod"/>
            </a:pPr>
            <a:r>
              <a:rPr lang="en-GB" dirty="0">
                <a:solidFill>
                  <a:srgbClr val="000000"/>
                </a:solidFill>
                <a:latin typeface="+mj-lt"/>
              </a:rPr>
              <a:t>Can you practice your driving? With some support from an adult at home set up some obstacles, can you drive around them?</a:t>
            </a:r>
          </a:p>
          <a:p>
            <a:pPr marL="342900" indent="-342900" algn="ctr">
              <a:buAutoNum type="arabicPeriod"/>
            </a:pPr>
            <a:r>
              <a:rPr lang="en-GB" dirty="0">
                <a:solidFill>
                  <a:srgbClr val="000000"/>
                </a:solidFill>
                <a:latin typeface="+mj-lt"/>
              </a:rPr>
              <a:t>What can you see? Look all around your garden, what can you find?</a:t>
            </a:r>
          </a:p>
          <a:p>
            <a:pPr marL="342900" indent="-342900" algn="ctr">
              <a:buAutoNum type="arabicPeriod"/>
            </a:pPr>
            <a:r>
              <a:rPr lang="en-GB" dirty="0">
                <a:solidFill>
                  <a:srgbClr val="000000"/>
                </a:solidFill>
                <a:latin typeface="+mj-lt"/>
              </a:rPr>
              <a:t>Take pictures – can you use an </a:t>
            </a:r>
            <a:r>
              <a:rPr lang="en-GB" dirty="0" err="1">
                <a:solidFill>
                  <a:srgbClr val="000000"/>
                </a:solidFill>
                <a:latin typeface="+mj-lt"/>
              </a:rPr>
              <a:t>ipad</a:t>
            </a:r>
            <a:r>
              <a:rPr lang="en-GB" dirty="0">
                <a:solidFill>
                  <a:srgbClr val="000000"/>
                </a:solidFill>
                <a:latin typeface="+mj-lt"/>
              </a:rPr>
              <a:t>/phone to take pictures outside?</a:t>
            </a:r>
          </a:p>
          <a:p>
            <a:pPr marL="342900" indent="-342900" algn="ctr">
              <a:buAutoNum type="arabicPeriod"/>
            </a:pPr>
            <a:r>
              <a:rPr lang="en-GB" dirty="0">
                <a:solidFill>
                  <a:srgbClr val="000000"/>
                </a:solidFill>
                <a:latin typeface="+mj-lt"/>
              </a:rPr>
              <a:t>Talk about the weather – can you choose is it ‘hot’ or ‘cold’ – If you use a VOCA can you find words to discuss the weather? </a:t>
            </a:r>
          </a:p>
          <a:p>
            <a:pPr marL="342900" indent="-342900" algn="ctr">
              <a:buAutoNum type="arabicPeriod"/>
            </a:pPr>
            <a:r>
              <a:rPr lang="en-GB" dirty="0">
                <a:solidFill>
                  <a:srgbClr val="000000"/>
                </a:solidFill>
                <a:latin typeface="+mj-lt"/>
              </a:rPr>
              <a:t>Simply enjoy being outside and enjoy a walk!</a:t>
            </a:r>
          </a:p>
        </p:txBody>
      </p:sp>
    </p:spTree>
    <p:extLst>
      <p:ext uri="{BB962C8B-B14F-4D97-AF65-F5344CB8AC3E}">
        <p14:creationId xmlns:p14="http://schemas.microsoft.com/office/powerpoint/2010/main" val="8219166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1D42023-B8A5-4313-A7CE-412F68208BE2}"/>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11" name="Subtitle 2">
            <a:extLst>
              <a:ext uri="{FF2B5EF4-FFF2-40B4-BE49-F238E27FC236}">
                <a16:creationId xmlns:a16="http://schemas.microsoft.com/office/drawing/2014/main" id="{8D019431-ED5B-4314-88A4-0B06F1101028}"/>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a:t>Task 11</a:t>
            </a:r>
          </a:p>
          <a:p>
            <a:endParaRPr lang="en-GB" sz="4400" u="sng" dirty="0"/>
          </a:p>
        </p:txBody>
      </p:sp>
      <p:pic>
        <p:nvPicPr>
          <p:cNvPr id="2" name="Picture 1">
            <a:extLst>
              <a:ext uri="{FF2B5EF4-FFF2-40B4-BE49-F238E27FC236}">
                <a16:creationId xmlns:a16="http://schemas.microsoft.com/office/drawing/2014/main" id="{25588A63-9CCA-4431-92DD-509183B392D9}"/>
              </a:ext>
            </a:extLst>
          </p:cNvPr>
          <p:cNvPicPr>
            <a:picLocks noChangeAspect="1"/>
          </p:cNvPicPr>
          <p:nvPr/>
        </p:nvPicPr>
        <p:blipFill rotWithShape="1">
          <a:blip r:embed="rId2"/>
          <a:srcRect l="2209" t="2658" r="41118" b="4475"/>
          <a:stretch/>
        </p:blipFill>
        <p:spPr>
          <a:xfrm>
            <a:off x="1082848" y="2224838"/>
            <a:ext cx="10026304" cy="2005263"/>
          </a:xfrm>
          <a:prstGeom prst="rect">
            <a:avLst/>
          </a:prstGeom>
        </p:spPr>
      </p:pic>
    </p:spTree>
    <p:extLst>
      <p:ext uri="{BB962C8B-B14F-4D97-AF65-F5344CB8AC3E}">
        <p14:creationId xmlns:p14="http://schemas.microsoft.com/office/powerpoint/2010/main" val="18113888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CEA7379-9568-462D-B085-97E88686A315}"/>
              </a:ext>
            </a:extLst>
          </p:cNvPr>
          <p:cNvSpPr>
            <a:spLocks noGrp="1"/>
          </p:cNvSpPr>
          <p:nvPr>
            <p:ph type="title"/>
          </p:nvPr>
        </p:nvSpPr>
        <p:spPr>
          <a:xfrm>
            <a:off x="838200" y="196313"/>
            <a:ext cx="10515600" cy="1325563"/>
          </a:xfrm>
          <a:solidFill>
            <a:srgbClr val="00B0F0"/>
          </a:solidFill>
        </p:spPr>
        <p:txBody>
          <a:bodyPr/>
          <a:lstStyle/>
          <a:p>
            <a:pPr algn="ctr"/>
            <a:r>
              <a:rPr lang="en-GB" u="sng" dirty="0"/>
              <a:t>Music</a:t>
            </a:r>
          </a:p>
        </p:txBody>
      </p:sp>
      <p:sp>
        <p:nvSpPr>
          <p:cNvPr id="3" name="Rectangle 2">
            <a:extLst>
              <a:ext uri="{FF2B5EF4-FFF2-40B4-BE49-F238E27FC236}">
                <a16:creationId xmlns:a16="http://schemas.microsoft.com/office/drawing/2014/main" id="{EC0E95A4-E55E-44C2-B54A-5CD87B0C1608}"/>
              </a:ext>
            </a:extLst>
          </p:cNvPr>
          <p:cNvSpPr/>
          <p:nvPr/>
        </p:nvSpPr>
        <p:spPr>
          <a:xfrm>
            <a:off x="838200" y="1958290"/>
            <a:ext cx="5962650" cy="3416320"/>
          </a:xfrm>
          <a:prstGeom prst="rect">
            <a:avLst/>
          </a:prstGeom>
        </p:spPr>
        <p:txBody>
          <a:bodyPr wrap="square">
            <a:spAutoFit/>
          </a:bodyPr>
          <a:lstStyle/>
          <a:p>
            <a:pPr algn="ctr"/>
            <a:r>
              <a:rPr lang="en-GB" dirty="0">
                <a:solidFill>
                  <a:srgbClr val="000000"/>
                </a:solidFill>
                <a:latin typeface="+mj-lt"/>
              </a:rPr>
              <a:t>We love music activities/lessons at school so this would be a great way to have fun with all the family at home.</a:t>
            </a:r>
          </a:p>
          <a:p>
            <a:pPr algn="ctr"/>
            <a:endParaRPr lang="en-GB" dirty="0">
              <a:solidFill>
                <a:srgbClr val="000000"/>
              </a:solidFill>
              <a:latin typeface="+mj-lt"/>
            </a:endParaRPr>
          </a:p>
          <a:p>
            <a:pPr algn="ctr"/>
            <a:endParaRPr lang="en-GB" b="1" dirty="0">
              <a:solidFill>
                <a:srgbClr val="000000"/>
              </a:solidFill>
              <a:latin typeface="+mj-lt"/>
            </a:endParaRPr>
          </a:p>
          <a:p>
            <a:pPr algn="ctr"/>
            <a:r>
              <a:rPr lang="en-GB" dirty="0">
                <a:solidFill>
                  <a:srgbClr val="000000"/>
                </a:solidFill>
                <a:latin typeface="+mj-lt"/>
              </a:rPr>
              <a:t>Do you have any instruments at home? If so, play them! </a:t>
            </a:r>
          </a:p>
          <a:p>
            <a:pPr algn="ctr"/>
            <a:r>
              <a:rPr lang="en-GB" dirty="0">
                <a:solidFill>
                  <a:srgbClr val="000000"/>
                </a:solidFill>
                <a:latin typeface="+mj-lt"/>
              </a:rPr>
              <a:t>How much noise can you make? </a:t>
            </a:r>
          </a:p>
          <a:p>
            <a:pPr algn="ctr"/>
            <a:r>
              <a:rPr lang="en-GB" dirty="0">
                <a:solidFill>
                  <a:srgbClr val="000000"/>
                </a:solidFill>
                <a:latin typeface="+mj-lt"/>
              </a:rPr>
              <a:t>Can you grasp onto an instrument?</a:t>
            </a:r>
          </a:p>
          <a:p>
            <a:pPr algn="ctr"/>
            <a:r>
              <a:rPr lang="en-GB" dirty="0">
                <a:solidFill>
                  <a:srgbClr val="000000"/>
                </a:solidFill>
                <a:latin typeface="+mj-lt"/>
              </a:rPr>
              <a:t>Can you reach out for an instrument? </a:t>
            </a:r>
          </a:p>
          <a:p>
            <a:pPr algn="ctr"/>
            <a:r>
              <a:rPr lang="en-GB" dirty="0">
                <a:solidFill>
                  <a:srgbClr val="000000"/>
                </a:solidFill>
                <a:latin typeface="+mj-lt"/>
              </a:rPr>
              <a:t>Can you independently explore/play an instrument e.g. shake a shaker? </a:t>
            </a:r>
          </a:p>
          <a:p>
            <a:pPr algn="ctr"/>
            <a:r>
              <a:rPr lang="en-GB" dirty="0">
                <a:solidFill>
                  <a:srgbClr val="000000"/>
                </a:solidFill>
                <a:latin typeface="+mj-lt"/>
              </a:rPr>
              <a:t>Can you join in with singing a song?</a:t>
            </a:r>
          </a:p>
          <a:p>
            <a:pPr algn="ctr"/>
            <a:r>
              <a:rPr lang="en-GB" dirty="0">
                <a:solidFill>
                  <a:srgbClr val="000000"/>
                </a:solidFill>
                <a:latin typeface="+mj-lt"/>
              </a:rPr>
              <a:t>Can you move/dance to a song/music?</a:t>
            </a:r>
          </a:p>
        </p:txBody>
      </p:sp>
      <p:pic>
        <p:nvPicPr>
          <p:cNvPr id="18434" name="Picture 2" descr="Image result for music instruments">
            <a:extLst>
              <a:ext uri="{FF2B5EF4-FFF2-40B4-BE49-F238E27FC236}">
                <a16:creationId xmlns:a16="http://schemas.microsoft.com/office/drawing/2014/main" id="{B94669A8-00D4-4CBE-89C0-7158BD2FEA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9738" y="1682296"/>
            <a:ext cx="3991978" cy="3883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95403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868B4AF-EE4C-431A-A7EE-45473D10A920}"/>
              </a:ext>
            </a:extLst>
          </p:cNvPr>
          <p:cNvSpPr txBox="1"/>
          <p:nvPr/>
        </p:nvSpPr>
        <p:spPr>
          <a:xfrm>
            <a:off x="647114" y="478302"/>
            <a:ext cx="10922034" cy="5856237"/>
          </a:xfrm>
          <a:prstGeom prst="rect">
            <a:avLst/>
          </a:prstGeom>
          <a:solidFill>
            <a:schemeClr val="bg1"/>
          </a:solidFill>
        </p:spPr>
        <p:txBody>
          <a:bodyPr wrap="square" rtlCol="0">
            <a:spAutoFit/>
          </a:bodyPr>
          <a:lstStyle/>
          <a:p>
            <a:endParaRPr lang="en-GB" dirty="0"/>
          </a:p>
        </p:txBody>
      </p:sp>
      <p:sp>
        <p:nvSpPr>
          <p:cNvPr id="5" name="Subtitle 2">
            <a:extLst>
              <a:ext uri="{FF2B5EF4-FFF2-40B4-BE49-F238E27FC236}">
                <a16:creationId xmlns:a16="http://schemas.microsoft.com/office/drawing/2014/main" id="{BA49008D-A4F0-48BE-85EA-6A91882B92D1}"/>
              </a:ext>
            </a:extLst>
          </p:cNvPr>
          <p:cNvSpPr txBox="1">
            <a:spLocks/>
          </p:cNvSpPr>
          <p:nvPr/>
        </p:nvSpPr>
        <p:spPr>
          <a:xfrm>
            <a:off x="2489981" y="523461"/>
            <a:ext cx="7212037" cy="120015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7800" u="sng" dirty="0"/>
              <a:t>Task 12</a:t>
            </a:r>
          </a:p>
          <a:p>
            <a:endParaRPr lang="en-GB" sz="4400" u="sng" dirty="0"/>
          </a:p>
        </p:txBody>
      </p:sp>
      <p:pic>
        <p:nvPicPr>
          <p:cNvPr id="2" name="Picture 1">
            <a:extLst>
              <a:ext uri="{FF2B5EF4-FFF2-40B4-BE49-F238E27FC236}">
                <a16:creationId xmlns:a16="http://schemas.microsoft.com/office/drawing/2014/main" id="{DC2E0473-2CA1-4F8A-83F9-908B1FFB8388}"/>
              </a:ext>
            </a:extLst>
          </p:cNvPr>
          <p:cNvPicPr>
            <a:picLocks noChangeAspect="1"/>
          </p:cNvPicPr>
          <p:nvPr/>
        </p:nvPicPr>
        <p:blipFill rotWithShape="1">
          <a:blip r:embed="rId2"/>
          <a:srcRect l="1626" t="8342" r="3114" b="6666"/>
          <a:stretch/>
        </p:blipFill>
        <p:spPr>
          <a:xfrm>
            <a:off x="668737" y="2538482"/>
            <a:ext cx="10880732" cy="1200150"/>
          </a:xfrm>
          <a:prstGeom prst="rect">
            <a:avLst/>
          </a:prstGeom>
        </p:spPr>
      </p:pic>
    </p:spTree>
    <p:extLst>
      <p:ext uri="{BB962C8B-B14F-4D97-AF65-F5344CB8AC3E}">
        <p14:creationId xmlns:p14="http://schemas.microsoft.com/office/powerpoint/2010/main" val="11931096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1306E9D-1583-40EE-913A-91B071818B21}"/>
              </a:ext>
            </a:extLst>
          </p:cNvPr>
          <p:cNvSpPr>
            <a:spLocks noGrp="1"/>
          </p:cNvSpPr>
          <p:nvPr>
            <p:ph type="title"/>
          </p:nvPr>
        </p:nvSpPr>
        <p:spPr>
          <a:xfrm>
            <a:off x="838200" y="196313"/>
            <a:ext cx="10515600" cy="1325563"/>
          </a:xfrm>
          <a:solidFill>
            <a:srgbClr val="7030A0"/>
          </a:solidFill>
        </p:spPr>
        <p:txBody>
          <a:bodyPr/>
          <a:lstStyle/>
          <a:p>
            <a:pPr algn="ctr"/>
            <a:r>
              <a:rPr lang="en-GB" u="sng" dirty="0"/>
              <a:t>Computing</a:t>
            </a:r>
          </a:p>
        </p:txBody>
      </p:sp>
      <p:sp>
        <p:nvSpPr>
          <p:cNvPr id="6" name="Rectangle 5">
            <a:extLst>
              <a:ext uri="{FF2B5EF4-FFF2-40B4-BE49-F238E27FC236}">
                <a16:creationId xmlns:a16="http://schemas.microsoft.com/office/drawing/2014/main" id="{5506CB0F-DFCC-440E-87C2-B001C3E9599C}"/>
              </a:ext>
            </a:extLst>
          </p:cNvPr>
          <p:cNvSpPr/>
          <p:nvPr/>
        </p:nvSpPr>
        <p:spPr>
          <a:xfrm>
            <a:off x="723331" y="2031392"/>
            <a:ext cx="6714699" cy="3354765"/>
          </a:xfrm>
          <a:prstGeom prst="rect">
            <a:avLst/>
          </a:prstGeom>
        </p:spPr>
        <p:txBody>
          <a:bodyPr wrap="square">
            <a:spAutoFit/>
          </a:bodyPr>
          <a:lstStyle/>
          <a:p>
            <a:pPr algn="ctr"/>
            <a:r>
              <a:rPr lang="en-GB" sz="3200" b="1" dirty="0">
                <a:solidFill>
                  <a:srgbClr val="000000"/>
                </a:solidFill>
                <a:latin typeface="+mj-lt"/>
              </a:rPr>
              <a:t>Switch work</a:t>
            </a:r>
          </a:p>
          <a:p>
            <a:pPr algn="ctr"/>
            <a:r>
              <a:rPr lang="en-GB" dirty="0">
                <a:solidFill>
                  <a:srgbClr val="000000"/>
                </a:solidFill>
                <a:latin typeface="+mj-lt"/>
              </a:rPr>
              <a:t>If you have access to a switch at home then there are lots of different games and websites you can try out (a list of websites is attached).</a:t>
            </a:r>
          </a:p>
          <a:p>
            <a:pPr algn="ctr"/>
            <a:endParaRPr lang="en-GB" dirty="0">
              <a:solidFill>
                <a:srgbClr val="000000"/>
              </a:solidFill>
              <a:latin typeface="+mj-lt"/>
            </a:endParaRPr>
          </a:p>
          <a:p>
            <a:pPr algn="ctr"/>
            <a:r>
              <a:rPr lang="en-GB" dirty="0">
                <a:solidFill>
                  <a:srgbClr val="000000"/>
                </a:solidFill>
                <a:latin typeface="+mj-lt"/>
              </a:rPr>
              <a:t>In class the students all use different access methods to play cause an effect games.</a:t>
            </a:r>
          </a:p>
          <a:p>
            <a:pPr algn="ctr"/>
            <a:endParaRPr lang="en-GB" dirty="0">
              <a:solidFill>
                <a:srgbClr val="000000"/>
              </a:solidFill>
              <a:latin typeface="+mj-lt"/>
            </a:endParaRPr>
          </a:p>
          <a:p>
            <a:pPr algn="ctr"/>
            <a:r>
              <a:rPr lang="en-GB" dirty="0">
                <a:solidFill>
                  <a:srgbClr val="000000"/>
                </a:solidFill>
                <a:latin typeface="+mj-lt"/>
              </a:rPr>
              <a:t>One of our favourite websites is ‘helpkidzlearn.com’</a:t>
            </a:r>
          </a:p>
          <a:p>
            <a:pPr algn="ctr"/>
            <a:endParaRPr lang="en-GB" dirty="0">
              <a:solidFill>
                <a:srgbClr val="000000"/>
              </a:solidFill>
              <a:latin typeface="+mj-lt"/>
            </a:endParaRPr>
          </a:p>
          <a:p>
            <a:pPr algn="ctr"/>
            <a:r>
              <a:rPr lang="en-GB" dirty="0">
                <a:solidFill>
                  <a:srgbClr val="000000"/>
                </a:solidFill>
                <a:latin typeface="+mj-lt"/>
              </a:rPr>
              <a:t>Students are encouraged to reach out and press their switch in order to engage with the game.</a:t>
            </a:r>
          </a:p>
        </p:txBody>
      </p:sp>
      <p:pic>
        <p:nvPicPr>
          <p:cNvPr id="29698" name="Picture 2" descr="Image result for switch sen">
            <a:extLst>
              <a:ext uri="{FF2B5EF4-FFF2-40B4-BE49-F238E27FC236}">
                <a16:creationId xmlns:a16="http://schemas.microsoft.com/office/drawing/2014/main" id="{7C128C8E-BF12-4A87-91A1-A8C13BEC15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5377" y="2520298"/>
            <a:ext cx="3159551" cy="2653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7815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descr="Image result for farm animals">
            <a:extLst>
              <a:ext uri="{FF2B5EF4-FFF2-40B4-BE49-F238E27FC236}">
                <a16:creationId xmlns:a16="http://schemas.microsoft.com/office/drawing/2014/main" id="{6CF7C53E-9069-4F4B-A41E-64D2A2DB7F66}"/>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9091" r="21863" b="2"/>
          <a:stretch/>
        </p:blipFill>
        <p:spPr bwMode="auto">
          <a:xfrm>
            <a:off x="3523488" y="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37" name="Rectangle 136">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31A7416-C07B-441C-BE36-F282BC6A1740}"/>
              </a:ext>
            </a:extLst>
          </p:cNvPr>
          <p:cNvSpPr>
            <a:spLocks noGrp="1"/>
          </p:cNvSpPr>
          <p:nvPr>
            <p:ph type="title"/>
          </p:nvPr>
        </p:nvSpPr>
        <p:spPr>
          <a:xfrm>
            <a:off x="435309" y="1506566"/>
            <a:ext cx="4023360" cy="3204134"/>
          </a:xfrm>
        </p:spPr>
        <p:txBody>
          <a:bodyPr vert="horz" lIns="91440" tIns="45720" rIns="91440" bIns="45720" rtlCol="0" anchor="b">
            <a:normAutofit/>
          </a:bodyPr>
          <a:lstStyle/>
          <a:p>
            <a:r>
              <a:rPr lang="en-US" sz="8800" dirty="0"/>
              <a:t>At the Farm</a:t>
            </a:r>
          </a:p>
        </p:txBody>
      </p:sp>
      <p:sp>
        <p:nvSpPr>
          <p:cNvPr id="139" name="Rectangle 138">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1" name="Rectangle 140">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D8297B20-C709-444F-AABC-56151F7701BC}"/>
              </a:ext>
            </a:extLst>
          </p:cNvPr>
          <p:cNvSpPr txBox="1"/>
          <p:nvPr/>
        </p:nvSpPr>
        <p:spPr>
          <a:xfrm>
            <a:off x="342623" y="481263"/>
            <a:ext cx="1101166" cy="369332"/>
          </a:xfrm>
          <a:prstGeom prst="rect">
            <a:avLst/>
          </a:prstGeom>
          <a:solidFill>
            <a:schemeClr val="bg1"/>
          </a:solidFill>
        </p:spPr>
        <p:txBody>
          <a:bodyPr wrap="square" rtlCol="0">
            <a:spAutoFit/>
          </a:bodyPr>
          <a:lstStyle/>
          <a:p>
            <a:endParaRPr lang="en-GB" dirty="0"/>
          </a:p>
        </p:txBody>
      </p:sp>
      <p:pic>
        <p:nvPicPr>
          <p:cNvPr id="5" name="Picture 4">
            <a:extLst>
              <a:ext uri="{FF2B5EF4-FFF2-40B4-BE49-F238E27FC236}">
                <a16:creationId xmlns:a16="http://schemas.microsoft.com/office/drawing/2014/main" id="{BB62BA49-A3FE-44A5-B055-CDFEBEFA4F46}"/>
              </a:ext>
            </a:extLst>
          </p:cNvPr>
          <p:cNvPicPr>
            <a:picLocks noChangeAspect="1"/>
          </p:cNvPicPr>
          <p:nvPr/>
        </p:nvPicPr>
        <p:blipFill rotWithShape="1">
          <a:blip r:embed="rId3"/>
          <a:srcRect l="3904" t="9182" r="60939" b="4715"/>
          <a:stretch/>
        </p:blipFill>
        <p:spPr>
          <a:xfrm>
            <a:off x="3366471" y="2567207"/>
            <a:ext cx="1527504" cy="1723576"/>
          </a:xfrm>
          <a:prstGeom prst="rect">
            <a:avLst/>
          </a:prstGeom>
        </p:spPr>
      </p:pic>
      <p:sp>
        <p:nvSpPr>
          <p:cNvPr id="6" name="TextBox 5">
            <a:extLst>
              <a:ext uri="{FF2B5EF4-FFF2-40B4-BE49-F238E27FC236}">
                <a16:creationId xmlns:a16="http://schemas.microsoft.com/office/drawing/2014/main" id="{C956FCF8-A924-4898-A780-26E50099A776}"/>
              </a:ext>
            </a:extLst>
          </p:cNvPr>
          <p:cNvSpPr txBox="1"/>
          <p:nvPr/>
        </p:nvSpPr>
        <p:spPr>
          <a:xfrm>
            <a:off x="3366471" y="2567207"/>
            <a:ext cx="223894" cy="369332"/>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4551311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1A88B-06E4-49C3-B75F-D24B407E86EA}"/>
              </a:ext>
            </a:extLst>
          </p:cNvPr>
          <p:cNvSpPr>
            <a:spLocks noGrp="1"/>
          </p:cNvSpPr>
          <p:nvPr>
            <p:ph type="title"/>
          </p:nvPr>
        </p:nvSpPr>
        <p:spPr>
          <a:xfrm>
            <a:off x="838200" y="196313"/>
            <a:ext cx="10515600" cy="1325563"/>
          </a:xfrm>
          <a:solidFill>
            <a:srgbClr val="92D050"/>
          </a:solidFill>
        </p:spPr>
        <p:txBody>
          <a:bodyPr/>
          <a:lstStyle/>
          <a:p>
            <a:pPr algn="ctr"/>
            <a:r>
              <a:rPr lang="en-GB" u="sng" dirty="0"/>
              <a:t>At the Farm</a:t>
            </a:r>
          </a:p>
        </p:txBody>
      </p:sp>
      <p:sp>
        <p:nvSpPr>
          <p:cNvPr id="5" name="Rectangle 4">
            <a:extLst>
              <a:ext uri="{FF2B5EF4-FFF2-40B4-BE49-F238E27FC236}">
                <a16:creationId xmlns:a16="http://schemas.microsoft.com/office/drawing/2014/main" id="{14460B05-9C46-4938-BFC9-9BDF52D064CF}"/>
              </a:ext>
            </a:extLst>
          </p:cNvPr>
          <p:cNvSpPr/>
          <p:nvPr/>
        </p:nvSpPr>
        <p:spPr>
          <a:xfrm>
            <a:off x="542652" y="1860935"/>
            <a:ext cx="6622423" cy="4708981"/>
          </a:xfrm>
          <a:prstGeom prst="rect">
            <a:avLst/>
          </a:prstGeom>
        </p:spPr>
        <p:txBody>
          <a:bodyPr wrap="square">
            <a:spAutoFit/>
          </a:bodyPr>
          <a:lstStyle/>
          <a:p>
            <a:r>
              <a:rPr lang="en-GB" sz="2000" dirty="0">
                <a:solidFill>
                  <a:srgbClr val="000000"/>
                </a:solidFill>
                <a:latin typeface="+mj-lt"/>
              </a:rPr>
              <a:t>To continue with our term topic at home here are some ideas and short activities that you can try at home.</a:t>
            </a:r>
          </a:p>
          <a:p>
            <a:endParaRPr lang="en-GB" sz="2000" dirty="0">
              <a:solidFill>
                <a:srgbClr val="000000"/>
              </a:solidFill>
              <a:latin typeface="+mj-lt"/>
            </a:endParaRPr>
          </a:p>
          <a:p>
            <a:pPr marL="457200" indent="-457200">
              <a:buAutoNum type="arabicPeriod"/>
            </a:pPr>
            <a:r>
              <a:rPr lang="en-GB" sz="2000" dirty="0">
                <a:solidFill>
                  <a:srgbClr val="000000"/>
                </a:solidFill>
                <a:latin typeface="+mj-lt"/>
              </a:rPr>
              <a:t>Sing ‘Old McDonald had a farm’ with your family – encourage signing for each animal, vocalisations and singing along. You can add different toys or objects of reference for each animal e.g. for pig you could touch some mud, for sheep you could touch some cotton wool, for duck you could splash some water etc. </a:t>
            </a:r>
          </a:p>
          <a:p>
            <a:pPr marL="457200" indent="-457200">
              <a:buAutoNum type="arabicPeriod"/>
            </a:pPr>
            <a:r>
              <a:rPr lang="en-GB" sz="2000" dirty="0">
                <a:solidFill>
                  <a:srgbClr val="000000"/>
                </a:solidFill>
                <a:latin typeface="+mj-lt"/>
              </a:rPr>
              <a:t>Animal craft – hand print painting to create different animals.</a:t>
            </a:r>
          </a:p>
          <a:p>
            <a:pPr marL="457200" indent="-457200">
              <a:buAutoNum type="arabicPeriod"/>
            </a:pPr>
            <a:r>
              <a:rPr lang="en-GB" sz="2000" dirty="0">
                <a:solidFill>
                  <a:srgbClr val="000000"/>
                </a:solidFill>
                <a:latin typeface="+mj-lt"/>
              </a:rPr>
              <a:t>Listen to and make animal sounds – this can be a silly but very fun activity – turn taking to be encouraged. Cognition game – play or make an animal sounds and then ask student to identify the sound.</a:t>
            </a:r>
          </a:p>
        </p:txBody>
      </p:sp>
      <p:pic>
        <p:nvPicPr>
          <p:cNvPr id="25606" name="Picture 6" descr="Image result for farm animal handprints">
            <a:extLst>
              <a:ext uri="{FF2B5EF4-FFF2-40B4-BE49-F238E27FC236}">
                <a16:creationId xmlns:a16="http://schemas.microsoft.com/office/drawing/2014/main" id="{C9F6513D-8DA3-46C8-95F9-900F62FFCB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40852" y="2558424"/>
            <a:ext cx="4208496" cy="30956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6616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descr="Image result for easter eggs">
            <a:extLst>
              <a:ext uri="{FF2B5EF4-FFF2-40B4-BE49-F238E27FC236}">
                <a16:creationId xmlns:a16="http://schemas.microsoft.com/office/drawing/2014/main" id="{447650FA-0038-4706-8D3C-BE62866BABA9}"/>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6207" r="9091" b="33379"/>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24584" name="Rectangle 7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DA9C74-98C2-4985-8479-3BE239F9903F}"/>
              </a:ext>
            </a:extLst>
          </p:cNvPr>
          <p:cNvSpPr>
            <a:spLocks noGrp="1"/>
          </p:cNvSpPr>
          <p:nvPr>
            <p:ph type="title"/>
          </p:nvPr>
        </p:nvSpPr>
        <p:spPr>
          <a:xfrm>
            <a:off x="397623" y="1504500"/>
            <a:ext cx="4023360" cy="3204134"/>
          </a:xfrm>
        </p:spPr>
        <p:txBody>
          <a:bodyPr vert="horz" lIns="91440" tIns="45720" rIns="91440" bIns="45720" rtlCol="0" anchor="b">
            <a:normAutofit/>
          </a:bodyPr>
          <a:lstStyle/>
          <a:p>
            <a:r>
              <a:rPr lang="en-US" sz="8800" dirty="0"/>
              <a:t>Easter</a:t>
            </a:r>
          </a:p>
        </p:txBody>
      </p:sp>
      <p:sp>
        <p:nvSpPr>
          <p:cNvPr id="75" name="Rectangle 7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7" name="Rectangle 7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1C7E7D8-DC58-4F17-B298-6EF06E7AD74E}"/>
              </a:ext>
            </a:extLst>
          </p:cNvPr>
          <p:cNvSpPr txBox="1"/>
          <p:nvPr/>
        </p:nvSpPr>
        <p:spPr>
          <a:xfrm>
            <a:off x="397623" y="464024"/>
            <a:ext cx="994449" cy="518615"/>
          </a:xfrm>
          <a:prstGeom prst="rect">
            <a:avLst/>
          </a:prstGeom>
          <a:solidFill>
            <a:schemeClr val="bg1"/>
          </a:solidFill>
        </p:spPr>
        <p:txBody>
          <a:bodyPr wrap="square" rtlCol="0">
            <a:spAutoFit/>
          </a:bodyPr>
          <a:lstStyle/>
          <a:p>
            <a:endParaRPr lang="en-GB" dirty="0"/>
          </a:p>
        </p:txBody>
      </p:sp>
      <p:pic>
        <p:nvPicPr>
          <p:cNvPr id="5" name="Picture 4">
            <a:extLst>
              <a:ext uri="{FF2B5EF4-FFF2-40B4-BE49-F238E27FC236}">
                <a16:creationId xmlns:a16="http://schemas.microsoft.com/office/drawing/2014/main" id="{EE6B3F56-1531-4E1B-9E66-5C610A32B66E}"/>
              </a:ext>
            </a:extLst>
          </p:cNvPr>
          <p:cNvPicPr>
            <a:picLocks noChangeAspect="1"/>
          </p:cNvPicPr>
          <p:nvPr/>
        </p:nvPicPr>
        <p:blipFill rotWithShape="1">
          <a:blip r:embed="rId3"/>
          <a:srcRect l="10798" t="5869" r="51654" b="5922"/>
          <a:stretch/>
        </p:blipFill>
        <p:spPr>
          <a:xfrm>
            <a:off x="3523488" y="2875206"/>
            <a:ext cx="1064525" cy="1528288"/>
          </a:xfrm>
          <a:prstGeom prst="rect">
            <a:avLst/>
          </a:prstGeom>
        </p:spPr>
      </p:pic>
    </p:spTree>
    <p:extLst>
      <p:ext uri="{BB962C8B-B14F-4D97-AF65-F5344CB8AC3E}">
        <p14:creationId xmlns:p14="http://schemas.microsoft.com/office/powerpoint/2010/main" val="396931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1A88B-06E4-49C3-B75F-D24B407E86EA}"/>
              </a:ext>
            </a:extLst>
          </p:cNvPr>
          <p:cNvSpPr>
            <a:spLocks noGrp="1"/>
          </p:cNvSpPr>
          <p:nvPr>
            <p:ph type="title"/>
          </p:nvPr>
        </p:nvSpPr>
        <p:spPr>
          <a:xfrm>
            <a:off x="838200" y="196313"/>
            <a:ext cx="10515600" cy="1325563"/>
          </a:xfrm>
          <a:solidFill>
            <a:srgbClr val="FF66FF"/>
          </a:solidFill>
        </p:spPr>
        <p:txBody>
          <a:bodyPr/>
          <a:lstStyle/>
          <a:p>
            <a:pPr algn="ctr"/>
            <a:r>
              <a:rPr lang="en-GB" u="sng" dirty="0"/>
              <a:t>Easter</a:t>
            </a:r>
          </a:p>
        </p:txBody>
      </p:sp>
      <p:sp>
        <p:nvSpPr>
          <p:cNvPr id="5" name="Rectangle 4">
            <a:extLst>
              <a:ext uri="{FF2B5EF4-FFF2-40B4-BE49-F238E27FC236}">
                <a16:creationId xmlns:a16="http://schemas.microsoft.com/office/drawing/2014/main" id="{14460B05-9C46-4938-BFC9-9BDF52D064CF}"/>
              </a:ext>
            </a:extLst>
          </p:cNvPr>
          <p:cNvSpPr/>
          <p:nvPr/>
        </p:nvSpPr>
        <p:spPr>
          <a:xfrm>
            <a:off x="628650" y="1750769"/>
            <a:ext cx="11296650" cy="3785652"/>
          </a:xfrm>
          <a:prstGeom prst="rect">
            <a:avLst/>
          </a:prstGeom>
        </p:spPr>
        <p:txBody>
          <a:bodyPr wrap="square">
            <a:spAutoFit/>
          </a:bodyPr>
          <a:lstStyle/>
          <a:p>
            <a:r>
              <a:rPr lang="en-GB" sz="2000" dirty="0">
                <a:solidFill>
                  <a:srgbClr val="000000"/>
                </a:solidFill>
                <a:latin typeface="+mj-lt"/>
              </a:rPr>
              <a:t>If we were at school we would be engaging with lots of activities based around the celebration of Easter. If you wish to at home here are a couple of different things you could be doing at home with your family.</a:t>
            </a:r>
          </a:p>
          <a:p>
            <a:endParaRPr lang="en-GB" sz="2000" dirty="0">
              <a:solidFill>
                <a:srgbClr val="000000"/>
              </a:solidFill>
              <a:latin typeface="+mj-lt"/>
            </a:endParaRPr>
          </a:p>
          <a:p>
            <a:pPr marL="457200" indent="-457200">
              <a:buAutoNum type="arabicPeriod"/>
            </a:pPr>
            <a:r>
              <a:rPr lang="en-GB" sz="2000" dirty="0">
                <a:solidFill>
                  <a:srgbClr val="000000"/>
                </a:solidFill>
                <a:latin typeface="+mj-lt"/>
              </a:rPr>
              <a:t>Easter baking/cooking – you will be able to find a range of different recipes to follow online to enjoy at home. </a:t>
            </a:r>
          </a:p>
          <a:p>
            <a:pPr marL="457200" indent="-457200">
              <a:buAutoNum type="arabicPeriod"/>
            </a:pPr>
            <a:r>
              <a:rPr lang="en-GB" sz="2000" dirty="0">
                <a:solidFill>
                  <a:srgbClr val="000000"/>
                </a:solidFill>
                <a:latin typeface="+mj-lt"/>
              </a:rPr>
              <a:t>Easter crafts – some simple mark making, colouring, painting etc or make an Easter card.</a:t>
            </a:r>
          </a:p>
          <a:p>
            <a:pPr marL="457200" indent="-457200">
              <a:buAutoNum type="arabicPeriod"/>
            </a:pPr>
            <a:r>
              <a:rPr lang="en-GB" sz="2000" dirty="0">
                <a:solidFill>
                  <a:srgbClr val="000000"/>
                </a:solidFill>
                <a:latin typeface="+mj-lt"/>
              </a:rPr>
              <a:t>Easter egg hunt – either with real eggs or pictures (last year at school we hid pictures of eggs, as the students found them thy had a task to complete which was on the back of the egg, e.g. can you touch your nose).</a:t>
            </a:r>
          </a:p>
          <a:p>
            <a:pPr marL="457200" indent="-457200">
              <a:buAutoNum type="arabicPeriod"/>
            </a:pPr>
            <a:r>
              <a:rPr lang="en-GB" sz="2000" dirty="0">
                <a:solidFill>
                  <a:srgbClr val="000000"/>
                </a:solidFill>
                <a:latin typeface="+mj-lt"/>
              </a:rPr>
              <a:t>Listening to/reading an Easter story.</a:t>
            </a:r>
          </a:p>
          <a:p>
            <a:pPr marL="457200" indent="-457200">
              <a:buAutoNum type="arabicPeriod"/>
            </a:pPr>
            <a:endParaRPr lang="en-GB" sz="2000" dirty="0">
              <a:solidFill>
                <a:srgbClr val="000000"/>
              </a:solidFill>
              <a:latin typeface="+mj-lt"/>
            </a:endParaRPr>
          </a:p>
          <a:p>
            <a:pPr marL="457200" indent="-457200">
              <a:buAutoNum type="arabicPeriod"/>
            </a:pPr>
            <a:endParaRPr lang="en-GB" sz="2000" dirty="0">
              <a:solidFill>
                <a:srgbClr val="000000"/>
              </a:solidFill>
              <a:latin typeface="+mj-lt"/>
            </a:endParaRPr>
          </a:p>
        </p:txBody>
      </p:sp>
      <p:pic>
        <p:nvPicPr>
          <p:cNvPr id="26626" name="Picture 2" descr="Image result for easter cooking">
            <a:extLst>
              <a:ext uri="{FF2B5EF4-FFF2-40B4-BE49-F238E27FC236}">
                <a16:creationId xmlns:a16="http://schemas.microsoft.com/office/drawing/2014/main" id="{FCAE9D21-EC3F-41D3-A2F1-3E448E8C1D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3976" y="4984460"/>
            <a:ext cx="2435949" cy="1631216"/>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Image result for easter cooking">
            <a:extLst>
              <a:ext uri="{FF2B5EF4-FFF2-40B4-BE49-F238E27FC236}">
                <a16:creationId xmlns:a16="http://schemas.microsoft.com/office/drawing/2014/main" id="{7CCC2D01-D3ED-48A0-AD22-4AC141ADCA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6336" y="4984460"/>
            <a:ext cx="2189954" cy="1677227"/>
          </a:xfrm>
          <a:prstGeom prst="rect">
            <a:avLst/>
          </a:prstGeom>
          <a:noFill/>
          <a:extLst>
            <a:ext uri="{909E8E84-426E-40DD-AFC4-6F175D3DCCD1}">
              <a14:hiddenFill xmlns:a14="http://schemas.microsoft.com/office/drawing/2010/main">
                <a:solidFill>
                  <a:srgbClr val="FFFFFF"/>
                </a:solidFill>
              </a14:hiddenFill>
            </a:ext>
          </a:extLst>
        </p:spPr>
      </p:pic>
      <p:pic>
        <p:nvPicPr>
          <p:cNvPr id="26630" name="Picture 6" descr="Image result for easter crafts">
            <a:extLst>
              <a:ext uri="{FF2B5EF4-FFF2-40B4-BE49-F238E27FC236}">
                <a16:creationId xmlns:a16="http://schemas.microsoft.com/office/drawing/2014/main" id="{DAD5C9D9-8F94-4C56-84AF-0B08E40BD5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7611" y="4727842"/>
            <a:ext cx="1955737" cy="1955737"/>
          </a:xfrm>
          <a:prstGeom prst="rect">
            <a:avLst/>
          </a:prstGeom>
          <a:noFill/>
          <a:extLst>
            <a:ext uri="{909E8E84-426E-40DD-AFC4-6F175D3DCCD1}">
              <a14:hiddenFill xmlns:a14="http://schemas.microsoft.com/office/drawing/2010/main">
                <a:solidFill>
                  <a:srgbClr val="FFFFFF"/>
                </a:solidFill>
              </a14:hiddenFill>
            </a:ext>
          </a:extLst>
        </p:spPr>
      </p:pic>
      <p:pic>
        <p:nvPicPr>
          <p:cNvPr id="26632" name="Picture 8" descr="Image result for easter stories">
            <a:extLst>
              <a:ext uri="{FF2B5EF4-FFF2-40B4-BE49-F238E27FC236}">
                <a16:creationId xmlns:a16="http://schemas.microsoft.com/office/drawing/2014/main" id="{FD5C5642-1FBF-41AE-B9D9-C9BD5F06F1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69570" y="4389263"/>
            <a:ext cx="1543352" cy="2294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99147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62545D2BAA71C44BE408FA7BB191380" ma:contentTypeVersion="10" ma:contentTypeDescription="Create a new document." ma:contentTypeScope="" ma:versionID="b3cf94b48f5ee57f99eb4b886735702e">
  <xsd:schema xmlns:xsd="http://www.w3.org/2001/XMLSchema" xmlns:xs="http://www.w3.org/2001/XMLSchema" xmlns:p="http://schemas.microsoft.com/office/2006/metadata/properties" xmlns:ns3="ffdac81a-7326-4682-8075-d1d7a255742d" targetNamespace="http://schemas.microsoft.com/office/2006/metadata/properties" ma:root="true" ma:fieldsID="7786ec38b798359bcf1f168d9fce9855" ns3:_="">
    <xsd:import namespace="ffdac81a-7326-4682-8075-d1d7a255742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GenerationTime" minOccurs="0"/>
                <xsd:element ref="ns3:MediaServiceEventHashCode"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fdac81a-7326-4682-8075-d1d7a25574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1E2B4B1-35DD-46A3-8FC2-EB85A4C7DE71}">
  <ds:schemaRefs>
    <ds:schemaRef ds:uri="http://schemas.microsoft.com/sharepoint/v3/contenttype/forms"/>
  </ds:schemaRefs>
</ds:datastoreItem>
</file>

<file path=customXml/itemProps2.xml><?xml version="1.0" encoding="utf-8"?>
<ds:datastoreItem xmlns:ds="http://schemas.openxmlformats.org/officeDocument/2006/customXml" ds:itemID="{9F7D334B-A95B-4B65-B363-BA71C3118E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fdac81a-7326-4682-8075-d1d7a255742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1E7482A-18B5-4D3F-8169-28898F37BB77}">
  <ds:schemaRefs>
    <ds:schemaRef ds:uri="http://schemas.openxmlformats.org/package/2006/metadata/core-properties"/>
    <ds:schemaRef ds:uri="http://www.w3.org/XML/1998/namespace"/>
    <ds:schemaRef ds:uri="http://schemas.microsoft.com/office/2006/metadata/properties"/>
    <ds:schemaRef ds:uri="ffdac81a-7326-4682-8075-d1d7a255742d"/>
    <ds:schemaRef ds:uri="http://schemas.microsoft.com/office/2006/documentManagement/types"/>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0</TotalTime>
  <Words>1650</Words>
  <Application>Microsoft Office PowerPoint</Application>
  <PresentationFormat>Widescreen</PresentationFormat>
  <Paragraphs>153</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Calibri Light</vt:lpstr>
      <vt:lpstr>Tuffy</vt:lpstr>
      <vt:lpstr>Office Theme</vt:lpstr>
      <vt:lpstr>Home learning ideas for Keller students!</vt:lpstr>
      <vt:lpstr>PowerPoint Presentation</vt:lpstr>
      <vt:lpstr>Silky Soft Playdoh</vt:lpstr>
      <vt:lpstr>PowerPoint Presentation</vt:lpstr>
      <vt:lpstr>Sensory stories</vt:lpstr>
      <vt:lpstr>PowerPoint Presentation</vt:lpstr>
      <vt:lpstr>Sounds</vt:lpstr>
      <vt:lpstr>PowerPoint Presentation</vt:lpstr>
      <vt:lpstr>Chocolate Easter egg nest cakes</vt:lpstr>
      <vt:lpstr>PowerPoint Presentation</vt:lpstr>
      <vt:lpstr>PowerPoint Presentation</vt:lpstr>
      <vt:lpstr>Movement</vt:lpstr>
      <vt:lpstr>PowerPoint Presentation</vt:lpstr>
      <vt:lpstr>Simon Says</vt:lpstr>
      <vt:lpstr>PowerPoint Presentation</vt:lpstr>
      <vt:lpstr>PowerPoint Presentation</vt:lpstr>
      <vt:lpstr>Arts &amp; Crafts</vt:lpstr>
      <vt:lpstr>PowerPoint Presentation</vt:lpstr>
      <vt:lpstr>Relax!</vt:lpstr>
      <vt:lpstr>PowerPoint Presentation</vt:lpstr>
      <vt:lpstr>Sensory Exploration</vt:lpstr>
      <vt:lpstr>PowerPoint Presentation</vt:lpstr>
      <vt:lpstr>Outdoor learning</vt:lpstr>
      <vt:lpstr>PowerPoint Presentation</vt:lpstr>
      <vt:lpstr>Music</vt:lpstr>
      <vt:lpstr>PowerPoint Presentation</vt:lpstr>
      <vt:lpstr>Computing</vt:lpstr>
      <vt:lpstr>At the Farm</vt:lpstr>
      <vt:lpstr>At the Farm</vt:lpstr>
      <vt:lpstr>Easter</vt:lpstr>
      <vt:lpstr>Easter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ideas for Keller students!</dc:title>
  <dc:creator>Eliza Moseley</dc:creator>
  <cp:lastModifiedBy>Jo Grace</cp:lastModifiedBy>
  <cp:revision>2</cp:revision>
  <cp:lastPrinted>2020-03-16T08:45:10Z</cp:lastPrinted>
  <dcterms:created xsi:type="dcterms:W3CDTF">2020-03-15T20:07:55Z</dcterms:created>
  <dcterms:modified xsi:type="dcterms:W3CDTF">2020-03-19T13:11:16Z</dcterms:modified>
</cp:coreProperties>
</file>